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87" r:id="rId4"/>
    <p:sldId id="288" r:id="rId5"/>
    <p:sldId id="289" r:id="rId6"/>
    <p:sldId id="257" r:id="rId7"/>
    <p:sldId id="259" r:id="rId8"/>
    <p:sldId id="260" r:id="rId9"/>
    <p:sldId id="261" r:id="rId10"/>
    <p:sldId id="262" r:id="rId11"/>
    <p:sldId id="265" r:id="rId12"/>
    <p:sldId id="291" r:id="rId13"/>
    <p:sldId id="292" r:id="rId14"/>
    <p:sldId id="293" r:id="rId15"/>
    <p:sldId id="363" r:id="rId16"/>
    <p:sldId id="364" r:id="rId17"/>
    <p:sldId id="367" r:id="rId18"/>
    <p:sldId id="368" r:id="rId19"/>
    <p:sldId id="369" r:id="rId20"/>
    <p:sldId id="370" r:id="rId21"/>
    <p:sldId id="371" r:id="rId22"/>
    <p:sldId id="294" r:id="rId23"/>
    <p:sldId id="360" r:id="rId24"/>
    <p:sldId id="310" r:id="rId25"/>
    <p:sldId id="311" r:id="rId26"/>
    <p:sldId id="312" r:id="rId27"/>
    <p:sldId id="313" r:id="rId28"/>
    <p:sldId id="314" r:id="rId29"/>
    <p:sldId id="315" r:id="rId30"/>
    <p:sldId id="316" r:id="rId31"/>
    <p:sldId id="317" r:id="rId32"/>
    <p:sldId id="372" r:id="rId33"/>
    <p:sldId id="318" r:id="rId34"/>
    <p:sldId id="373" r:id="rId35"/>
    <p:sldId id="319" r:id="rId36"/>
    <p:sldId id="320" r:id="rId37"/>
    <p:sldId id="374" r:id="rId38"/>
    <p:sldId id="321" r:id="rId39"/>
    <p:sldId id="322" r:id="rId40"/>
    <p:sldId id="323" r:id="rId41"/>
    <p:sldId id="324" r:id="rId42"/>
    <p:sldId id="325" r:id="rId43"/>
    <p:sldId id="326" r:id="rId44"/>
    <p:sldId id="375" r:id="rId45"/>
    <p:sldId id="361" r:id="rId46"/>
    <p:sldId id="327" r:id="rId47"/>
    <p:sldId id="328" r:id="rId48"/>
    <p:sldId id="329" r:id="rId49"/>
    <p:sldId id="330" r:id="rId50"/>
    <p:sldId id="331" r:id="rId51"/>
    <p:sldId id="332" r:id="rId52"/>
    <p:sldId id="333" r:id="rId53"/>
    <p:sldId id="334" r:id="rId54"/>
    <p:sldId id="336" r:id="rId55"/>
    <p:sldId id="362" r:id="rId56"/>
    <p:sldId id="376" r:id="rId57"/>
    <p:sldId id="337" r:id="rId58"/>
    <p:sldId id="338" r:id="rId59"/>
    <p:sldId id="339" r:id="rId60"/>
    <p:sldId id="340" r:id="rId61"/>
    <p:sldId id="341" r:id="rId62"/>
    <p:sldId id="342" r:id="rId63"/>
    <p:sldId id="352" r:id="rId64"/>
    <p:sldId id="377" r:id="rId65"/>
    <p:sldId id="354" r:id="rId66"/>
    <p:sldId id="355" r:id="rId67"/>
    <p:sldId id="356" r:id="rId68"/>
    <p:sldId id="357" r:id="rId69"/>
    <p:sldId id="358" r:id="rId70"/>
    <p:sldId id="359" r:id="rId71"/>
    <p:sldId id="286" r:id="rId7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4" d="100"/>
          <a:sy n="84" d="100"/>
        </p:scale>
        <p:origin x="216"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7/25/2023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401783"/>
            <a:ext cx="11014363" cy="5874326"/>
          </a:xfrm>
        </p:spPr>
        <p:txBody>
          <a:bodyPr/>
          <a:lstStyle/>
          <a:p>
            <a:r>
              <a:rPr lang="vi-VN" dirty="0"/>
              <a:t> </a:t>
            </a:r>
            <a:r>
              <a:rPr lang="vi-VN" sz="4000" b="1" dirty="0">
                <a:solidFill>
                  <a:srgbClr val="0070C0"/>
                </a:solidFill>
                <a:latin typeface="Times New Roman" panose="02020603050405020304" pitchFamily="18" charset="0"/>
                <a:cs typeface="Times New Roman" panose="02020603050405020304" pitchFamily="18" charset="0"/>
              </a:rPr>
              <a:t>LUẬT </a:t>
            </a:r>
            <a:r>
              <a:rPr lang="vi-VN" sz="4000" b="1" dirty="0" smtClean="0">
                <a:solidFill>
                  <a:srgbClr val="0070C0"/>
                </a:solidFill>
                <a:latin typeface="Times New Roman" panose="02020603050405020304" pitchFamily="18" charset="0"/>
                <a:cs typeface="Times New Roman" panose="02020603050405020304" pitchFamily="18" charset="0"/>
              </a:rPr>
              <a:t>PHÒNG</a:t>
            </a:r>
            <a:r>
              <a:rPr lang="en-US" sz="4000" b="1" dirty="0" smtClean="0">
                <a:solidFill>
                  <a:srgbClr val="0070C0"/>
                </a:solidFill>
                <a:latin typeface="Times New Roman" panose="02020603050405020304" pitchFamily="18" charset="0"/>
                <a:cs typeface="Times New Roman" panose="02020603050405020304" pitchFamily="18" charset="0"/>
              </a:rPr>
              <a:t>,</a:t>
            </a:r>
            <a:r>
              <a:rPr lang="vi-VN" sz="4000" b="1" dirty="0" smtClean="0">
                <a:solidFill>
                  <a:srgbClr val="0070C0"/>
                </a:solidFill>
                <a:latin typeface="Times New Roman" panose="02020603050405020304" pitchFamily="18" charset="0"/>
                <a:cs typeface="Times New Roman" panose="02020603050405020304" pitchFamily="18" charset="0"/>
              </a:rPr>
              <a:t> </a:t>
            </a:r>
            <a:r>
              <a:rPr lang="vi-VN" sz="4000" b="1" dirty="0">
                <a:solidFill>
                  <a:srgbClr val="0070C0"/>
                </a:solidFill>
                <a:latin typeface="Times New Roman" panose="02020603050405020304" pitchFamily="18" charset="0"/>
                <a:cs typeface="Times New Roman" panose="02020603050405020304" pitchFamily="18" charset="0"/>
              </a:rPr>
              <a:t>CHỐNG </a:t>
            </a:r>
            <a:r>
              <a:rPr lang="vi-VN" sz="4000" b="1" dirty="0" smtClean="0">
                <a:solidFill>
                  <a:srgbClr val="0070C0"/>
                </a:solidFill>
                <a:latin typeface="Times New Roman" panose="02020603050405020304" pitchFamily="18" charset="0"/>
                <a:cs typeface="Times New Roman" panose="02020603050405020304" pitchFamily="18" charset="0"/>
              </a:rPr>
              <a:t>BẠO </a:t>
            </a:r>
            <a:r>
              <a:rPr lang="vi-VN" sz="4000" b="1" dirty="0">
                <a:solidFill>
                  <a:srgbClr val="0070C0"/>
                </a:solidFill>
                <a:latin typeface="Times New Roman" panose="02020603050405020304" pitchFamily="18" charset="0"/>
                <a:cs typeface="Times New Roman" panose="02020603050405020304" pitchFamily="18" charset="0"/>
              </a:rPr>
              <a:t>LỰC GIA </a:t>
            </a:r>
            <a:r>
              <a:rPr lang="vi-VN" sz="4000" b="1" dirty="0" smtClean="0">
                <a:solidFill>
                  <a:srgbClr val="0070C0"/>
                </a:solidFill>
                <a:latin typeface="Times New Roman" panose="02020603050405020304" pitchFamily="18" charset="0"/>
                <a:cs typeface="Times New Roman" panose="02020603050405020304" pitchFamily="18" charset="0"/>
              </a:rPr>
              <a:t>ĐÌNH</a:t>
            </a:r>
          </a:p>
          <a:p>
            <a:pPr algn="ctr"/>
            <a:r>
              <a:rPr lang="vi-VN" sz="4000" b="1" dirty="0" smtClean="0">
                <a:solidFill>
                  <a:srgbClr val="0070C0"/>
                </a:solidFill>
                <a:latin typeface="Times New Roman" panose="02020603050405020304" pitchFamily="18" charset="0"/>
                <a:cs typeface="Times New Roman" panose="02020603050405020304" pitchFamily="18" charset="0"/>
              </a:rPr>
              <a:t>Số 13/2022/QH15</a:t>
            </a:r>
            <a:r>
              <a:rPr lang="en-US" sz="4000" b="1" dirty="0" smtClean="0">
                <a:solidFill>
                  <a:srgbClr val="0070C0"/>
                </a:solidFill>
                <a:latin typeface="Times New Roman" panose="02020603050405020304" pitchFamily="18" charset="0"/>
                <a:cs typeface="Times New Roman" panose="02020603050405020304" pitchFamily="18" charset="0"/>
              </a:rPr>
              <a:t> </a:t>
            </a:r>
            <a:r>
              <a:rPr lang="vi-VN" sz="4000" b="1" dirty="0" smtClean="0">
                <a:solidFill>
                  <a:srgbClr val="0070C0"/>
                </a:solidFill>
                <a:latin typeface="Times New Roman" panose="02020603050405020304" pitchFamily="18" charset="0"/>
                <a:cs typeface="Times New Roman" panose="02020603050405020304" pitchFamily="18" charset="0"/>
              </a:rPr>
              <a:t>ngày </a:t>
            </a:r>
            <a:r>
              <a:rPr lang="en-US" sz="4000" b="1" dirty="0" smtClean="0">
                <a:solidFill>
                  <a:srgbClr val="0070C0"/>
                </a:solidFill>
                <a:latin typeface="Times New Roman" panose="02020603050405020304" pitchFamily="18" charset="0"/>
                <a:cs typeface="Times New Roman" panose="02020603050405020304" pitchFamily="18" charset="0"/>
              </a:rPr>
              <a:t>14/11/2022</a:t>
            </a:r>
            <a:endParaRPr lang="vi-VN" sz="4000" b="1" dirty="0" smtClean="0">
              <a:solidFill>
                <a:srgbClr val="0070C0"/>
              </a:solidFill>
              <a:latin typeface="Times New Roman" panose="02020603050405020304" pitchFamily="18" charset="0"/>
              <a:cs typeface="Times New Roman" panose="02020603050405020304" pitchFamily="18" charset="0"/>
            </a:endParaRPr>
          </a:p>
          <a:p>
            <a:pPr algn="ctr"/>
            <a:r>
              <a:rPr lang="vi-VN" sz="4000" b="1" dirty="0">
                <a:solidFill>
                  <a:srgbClr val="0070C0"/>
                </a:solidFill>
                <a:latin typeface="Times New Roman" panose="02020603050405020304" pitchFamily="18" charset="0"/>
                <a:cs typeface="Times New Roman" panose="02020603050405020304" pitchFamily="18" charset="0"/>
              </a:rPr>
              <a:t>Luật này có hiệu lực thi hành từ ngày </a:t>
            </a:r>
            <a:r>
              <a:rPr lang="vi-VN" sz="4000" b="1" dirty="0" smtClean="0">
                <a:solidFill>
                  <a:srgbClr val="0070C0"/>
                </a:solidFill>
                <a:latin typeface="Times New Roman" panose="02020603050405020304" pitchFamily="18" charset="0"/>
                <a:cs typeface="Times New Roman" panose="02020603050405020304" pitchFamily="18" charset="0"/>
              </a:rPr>
              <a:t>01</a:t>
            </a:r>
            <a:r>
              <a:rPr lang="en-US" sz="4000" b="1" dirty="0" smtClean="0">
                <a:solidFill>
                  <a:srgbClr val="0070C0"/>
                </a:solidFill>
                <a:latin typeface="Times New Roman" panose="02020603050405020304" pitchFamily="18" charset="0"/>
                <a:cs typeface="Times New Roman" panose="02020603050405020304" pitchFamily="18" charset="0"/>
              </a:rPr>
              <a:t>/</a:t>
            </a:r>
            <a:r>
              <a:rPr lang="vi-VN" sz="4000" b="1" dirty="0" smtClean="0">
                <a:solidFill>
                  <a:srgbClr val="0070C0"/>
                </a:solidFill>
                <a:latin typeface="Times New Roman" panose="02020603050405020304" pitchFamily="18" charset="0"/>
                <a:cs typeface="Times New Roman" panose="02020603050405020304" pitchFamily="18" charset="0"/>
              </a:rPr>
              <a:t>7</a:t>
            </a:r>
            <a:r>
              <a:rPr lang="en-US" sz="4000" b="1" dirty="0" smtClean="0">
                <a:solidFill>
                  <a:srgbClr val="0070C0"/>
                </a:solidFill>
                <a:latin typeface="Times New Roman" panose="02020603050405020304" pitchFamily="18" charset="0"/>
                <a:cs typeface="Times New Roman" panose="02020603050405020304" pitchFamily="18" charset="0"/>
              </a:rPr>
              <a:t>/</a:t>
            </a:r>
            <a:r>
              <a:rPr lang="vi-VN" sz="4000" b="1" dirty="0" smtClean="0">
                <a:solidFill>
                  <a:srgbClr val="0070C0"/>
                </a:solidFill>
                <a:latin typeface="Times New Roman" panose="02020603050405020304" pitchFamily="18" charset="0"/>
                <a:cs typeface="Times New Roman" panose="02020603050405020304" pitchFamily="18" charset="0"/>
              </a:rPr>
              <a:t>2023.</a:t>
            </a:r>
            <a:endParaRPr lang="en-US" sz="4000" b="1" dirty="0">
              <a:solidFill>
                <a:srgbClr val="0070C0"/>
              </a:solidFill>
              <a:latin typeface="Times New Roman" panose="02020603050405020304" pitchFamily="18" charset="0"/>
              <a:cs typeface="Times New Roman" panose="02020603050405020304" pitchFamily="18" charset="0"/>
            </a:endParaRPr>
          </a:p>
          <a:p>
            <a:pPr algn="ctr"/>
            <a:endParaRPr lang="en-US" sz="4000" b="1" i="1" dirty="0" smtClean="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4718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69818" y="429491"/>
            <a:ext cx="10072255" cy="6165273"/>
          </a:xfrm>
          <a:prstGeom prst="rect">
            <a:avLst/>
          </a:prstGeom>
        </p:spPr>
      </p:pic>
    </p:spTree>
    <p:extLst>
      <p:ext uri="{BB962C8B-B14F-4D97-AF65-F5344CB8AC3E}">
        <p14:creationId xmlns:p14="http://schemas.microsoft.com/office/powerpoint/2010/main" val="888351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678873" y="0"/>
            <a:ext cx="11388436" cy="6857999"/>
          </a:xfrm>
          <a:prstGeom prst="rect">
            <a:avLst/>
          </a:prstGeom>
        </p:spPr>
      </p:pic>
    </p:spTree>
    <p:extLst>
      <p:ext uri="{BB962C8B-B14F-4D97-AF65-F5344CB8AC3E}">
        <p14:creationId xmlns:p14="http://schemas.microsoft.com/office/powerpoint/2010/main" val="3346142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964" y="2756079"/>
            <a:ext cx="10728757" cy="3219718"/>
          </a:xfrm>
        </p:spPr>
        <p:txBody>
          <a:bodyPr>
            <a:normAutofit/>
          </a:bodyPr>
          <a:lstStyle/>
          <a:p>
            <a:pPr algn="just"/>
            <a:r>
              <a:rPr lang="en-US" b="1" dirty="0" smtClean="0">
                <a:solidFill>
                  <a:srgbClr val="C00000"/>
                </a:solidFill>
                <a:latin typeface="Times New Roman" panose="02020603050405020304" pitchFamily="18" charset="0"/>
                <a:cs typeface="Times New Roman" panose="02020603050405020304" pitchFamily="18" charset="0"/>
              </a:rPr>
              <a:t>PHẦN I: SỰ CẦN THIẾT BAN HÀNH LUẬT PHÒNG, CHỐNG BẠO LỰC GIA ĐÌNH NĂM 2022</a:t>
            </a:r>
            <a:endParaRPr lang="en-US"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452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5130"/>
            <a:ext cx="11137565" cy="6413863"/>
          </a:xfrm>
        </p:spPr>
        <p:txBody>
          <a:bodyPr>
            <a:noAutofit/>
          </a:bodyPr>
          <a:lstStyle/>
          <a:p>
            <a:pPr marL="0" indent="0" algn="just">
              <a:buNone/>
            </a:pPr>
            <a:r>
              <a:rPr lang="en-US" sz="2900" dirty="0" smtClean="0">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Sau</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gần</a:t>
            </a:r>
            <a:r>
              <a:rPr lang="en-US" sz="3600" dirty="0">
                <a:solidFill>
                  <a:srgbClr val="002060"/>
                </a:solidFill>
                <a:latin typeface="Times New Roman" panose="02020603050405020304" pitchFamily="18" charset="0"/>
                <a:cs typeface="Times New Roman" panose="02020603050405020304" pitchFamily="18" charset="0"/>
              </a:rPr>
              <a:t> 15 </a:t>
            </a:r>
            <a:r>
              <a:rPr lang="en-US" sz="3600" dirty="0" err="1">
                <a:solidFill>
                  <a:srgbClr val="002060"/>
                </a:solidFill>
                <a:latin typeface="Times New Roman" panose="02020603050405020304" pitchFamily="18" charset="0"/>
                <a:cs typeface="Times New Roman" panose="02020603050405020304" pitchFamily="18" charset="0"/>
              </a:rPr>
              <a:t>năm</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hành</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Luật</a:t>
            </a:r>
            <a:r>
              <a:rPr lang="en-US" sz="3600" dirty="0" smtClean="0">
                <a:solidFill>
                  <a:srgbClr val="002060"/>
                </a:solidFill>
                <a:latin typeface="Times New Roman" panose="02020603050405020304" pitchFamily="18" charset="0"/>
                <a:cs typeface="Times New Roman" panose="02020603050405020304" pitchFamily="18" charset="0"/>
              </a:rPr>
              <a:t> PCBLGĐ </a:t>
            </a:r>
            <a:r>
              <a:rPr lang="en-US" sz="3600" dirty="0" err="1" smtClean="0">
                <a:solidFill>
                  <a:srgbClr val="002060"/>
                </a:solidFill>
                <a:latin typeface="Times New Roman" panose="02020603050405020304" pitchFamily="18" charset="0"/>
                <a:cs typeface="Times New Roman" panose="02020603050405020304" pitchFamily="18" charset="0"/>
              </a:rPr>
              <a:t>năm</a:t>
            </a:r>
            <a:r>
              <a:rPr lang="en-US" sz="3600" dirty="0" smtClean="0">
                <a:solidFill>
                  <a:srgbClr val="002060"/>
                </a:solidFill>
                <a:latin typeface="Times New Roman" panose="02020603050405020304" pitchFamily="18" charset="0"/>
                <a:cs typeface="Times New Roman" panose="02020603050405020304" pitchFamily="18" charset="0"/>
              </a:rPr>
              <a:t> 2007, </a:t>
            </a:r>
            <a:r>
              <a:rPr lang="en-US" sz="3600" dirty="0" err="1" smtClean="0">
                <a:solidFill>
                  <a:srgbClr val="002060"/>
                </a:solidFill>
                <a:latin typeface="Times New Roman" panose="02020603050405020304" pitchFamily="18" charset="0"/>
                <a:cs typeface="Times New Roman" panose="02020603050405020304" pitchFamily="18" charset="0"/>
              </a:rPr>
              <a:t>nhận</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thức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của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người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dân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cộng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đồng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và</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chính</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quyền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các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cấp</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đã</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có</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chuyển</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biến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tích</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cực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Trách</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nhiệm</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phòng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chống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bạo</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lực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gia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đình</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không</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chỉ</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riêng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của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một</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ngành</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một</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cấp</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mà</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thuộc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trách</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nhiệm</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của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các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cấp</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các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ngành</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và</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toàn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xã</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hội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Mọi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hành</a:t>
            </a:r>
            <a:r>
              <a:rPr lang="en-US" sz="3600" dirty="0">
                <a:solidFill>
                  <a:srgbClr val="002060"/>
                </a:solidFill>
                <a:latin typeface="Times New Roman" panose="02020603050405020304" pitchFamily="18" charset="0"/>
                <a:cs typeface="Times New Roman" panose="02020603050405020304" pitchFamily="18" charset="0"/>
              </a:rPr>
              <a:t> vi </a:t>
            </a:r>
            <a:r>
              <a:rPr lang="en-US" sz="3600" dirty="0" err="1" smtClean="0">
                <a:solidFill>
                  <a:srgbClr val="002060"/>
                </a:solidFill>
                <a:latin typeface="Times New Roman" panose="02020603050405020304" pitchFamily="18" charset="0"/>
                <a:cs typeface="Times New Roman" panose="02020603050405020304" pitchFamily="18" charset="0"/>
              </a:rPr>
              <a:t>bạo</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lực</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gia</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đình</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đều</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bị</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lên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án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và</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xử</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lý</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Tình</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trạng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bạo</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lực</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gia</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đình</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đã</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có</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xu</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hướng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giảm</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đáng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kể</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theo</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từng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năm</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cả</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về</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số</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vụ</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và</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mức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độ</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bạo</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lực</a:t>
            </a:r>
            <a:r>
              <a:rPr lang="en-US" sz="3600" dirty="0">
                <a:solidFill>
                  <a:srgbClr val="002060"/>
                </a:solidFill>
                <a:latin typeface="Times New Roman" panose="02020603050405020304" pitchFamily="18" charset="0"/>
                <a:cs typeface="Times New Roman" panose="02020603050405020304" pitchFamily="18" charset="0"/>
              </a:rPr>
              <a:t>. </a:t>
            </a:r>
          </a:p>
          <a:p>
            <a:pPr marL="0" indent="0" algn="just">
              <a:buNone/>
            </a:pPr>
            <a:r>
              <a:rPr lang="en-US" sz="3600" dirty="0">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Tuy</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nhiên</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tình</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trạng</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bạo</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lực</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gia</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đình</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vẫn</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còn</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diễn</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biến</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phức</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tạp</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khó</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lường</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Một</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số</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địa</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phương</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vẫn</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xảy</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ra</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các</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vụ</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bạo</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lực</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gia</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đình</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nghiêm</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trọng</a:t>
            </a:r>
            <a:r>
              <a:rPr lang="en-US" sz="3600" dirty="0">
                <a:solidFill>
                  <a:srgbClr val="C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23431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767" y="533400"/>
            <a:ext cx="10929846" cy="5983310"/>
          </a:xfrm>
        </p:spPr>
        <p:txBody>
          <a:bodyPr>
            <a:normAutofit fontScale="92500"/>
          </a:bodyPr>
          <a:lstStyle/>
          <a:p>
            <a:pPr marL="0" indent="0" algn="just">
              <a:buNone/>
            </a:pPr>
            <a:r>
              <a:rPr lang="en-US" sz="3600" dirty="0">
                <a:solidFill>
                  <a:srgbClr val="000000"/>
                </a:solidFill>
                <a:latin typeface="Times New Roman" panose="02020603050405020304" pitchFamily="18" charset="0"/>
                <a:cs typeface="Times New Roman" panose="02020603050405020304" pitchFamily="18" charset="0"/>
              </a:rPr>
              <a:t>	</a:t>
            </a:r>
            <a:r>
              <a:rPr lang="en-US" sz="3600" dirty="0" smtClean="0">
                <a:solidFill>
                  <a:srgbClr val="000000"/>
                </a:solidFill>
                <a:latin typeface="Times New Roman" panose="02020603050405020304" pitchFamily="18" charset="0"/>
                <a:cs typeface="Times New Roman" panose="02020603050405020304" pitchFamily="18" charset="0"/>
              </a:rPr>
              <a:t>- </a:t>
            </a:r>
            <a:r>
              <a:rPr lang="vi-VN" sz="3600" dirty="0" smtClean="0">
                <a:solidFill>
                  <a:srgbClr val="C00000"/>
                </a:solidFill>
                <a:latin typeface="Times New Roman" panose="02020603050405020304" pitchFamily="18" charset="0"/>
                <a:cs typeface="Times New Roman" panose="02020603050405020304" pitchFamily="18" charset="0"/>
              </a:rPr>
              <a:t>31,6</a:t>
            </a:r>
            <a:r>
              <a:rPr lang="vi-VN" sz="3600" dirty="0">
                <a:solidFill>
                  <a:srgbClr val="C00000"/>
                </a:solidFill>
                <a:latin typeface="Times New Roman" panose="02020603050405020304" pitchFamily="18" charset="0"/>
                <a:cs typeface="Times New Roman" panose="02020603050405020304" pitchFamily="18" charset="0"/>
              </a:rPr>
              <a:t>% phụ nữ phải chịu ít nhất một hình thức bạo lực trong 12 tháng (kể từ lúc điều tra), cứ 3 phụ nữ thì có gần 1 người (32%) bị chồng bạo lực thể xác/hoặc bạo lực tình </a:t>
            </a:r>
            <a:r>
              <a:rPr lang="vi-VN" sz="3600" dirty="0" smtClean="0">
                <a:solidFill>
                  <a:srgbClr val="C00000"/>
                </a:solidFill>
                <a:latin typeface="Times New Roman" panose="02020603050405020304" pitchFamily="18" charset="0"/>
                <a:cs typeface="Times New Roman" panose="02020603050405020304" pitchFamily="18" charset="0"/>
              </a:rPr>
              <a:t>dục</a:t>
            </a:r>
            <a:r>
              <a:rPr lang="en-US" sz="3600" dirty="0" smtClean="0">
                <a:solidFill>
                  <a:srgbClr val="C00000"/>
                </a:solidFill>
                <a:latin typeface="Times New Roman" panose="02020603050405020304" pitchFamily="18" charset="0"/>
                <a:cs typeface="Times New Roman" panose="02020603050405020304" pitchFamily="18" charset="0"/>
              </a:rPr>
              <a:t>;</a:t>
            </a:r>
            <a:r>
              <a:rPr lang="vi-VN" sz="3600" dirty="0" smtClean="0">
                <a:solidFill>
                  <a:srgbClr val="C00000"/>
                </a:solidFill>
                <a:latin typeface="Times New Roman" panose="02020603050405020304" pitchFamily="18" charset="0"/>
                <a:cs typeface="Times New Roman" panose="02020603050405020304" pitchFamily="18" charset="0"/>
              </a:rPr>
              <a:t> </a:t>
            </a:r>
            <a:endParaRPr lang="en-US" sz="3600" dirty="0" smtClean="0">
              <a:solidFill>
                <a:srgbClr val="C00000"/>
              </a:solidFill>
              <a:latin typeface="Times New Roman" panose="02020603050405020304" pitchFamily="18" charset="0"/>
              <a:cs typeface="Times New Roman" panose="02020603050405020304" pitchFamily="18" charset="0"/>
            </a:endParaRPr>
          </a:p>
          <a:p>
            <a:pPr marL="0" indent="0" algn="just">
              <a:buNone/>
            </a:pPr>
            <a:r>
              <a:rPr lang="en-US" sz="3600" dirty="0">
                <a:solidFill>
                  <a:srgbClr val="C00000"/>
                </a:solidFill>
                <a:latin typeface="Times New Roman" panose="02020603050405020304" pitchFamily="18" charset="0"/>
                <a:cs typeface="Times New Roman" panose="02020603050405020304" pitchFamily="18" charset="0"/>
              </a:rPr>
              <a:t>	</a:t>
            </a:r>
            <a:r>
              <a:rPr lang="en-US" sz="3600" dirty="0" smtClean="0">
                <a:solidFill>
                  <a:srgbClr val="C00000"/>
                </a:solidFill>
                <a:latin typeface="Times New Roman" panose="02020603050405020304" pitchFamily="18" charset="0"/>
                <a:cs typeface="Times New Roman" panose="02020603050405020304" pitchFamily="18" charset="0"/>
              </a:rPr>
              <a:t>-</a:t>
            </a:r>
            <a:r>
              <a:rPr lang="vi-VN" sz="3600" dirty="0" smtClean="0">
                <a:solidFill>
                  <a:srgbClr val="C00000"/>
                </a:solidFill>
                <a:latin typeface="Times New Roman" panose="02020603050405020304" pitchFamily="18" charset="0"/>
                <a:cs typeface="Times New Roman" panose="02020603050405020304" pitchFamily="18" charset="0"/>
              </a:rPr>
              <a:t> </a:t>
            </a:r>
            <a:r>
              <a:rPr lang="vi-VN" sz="3600" dirty="0">
                <a:solidFill>
                  <a:srgbClr val="C00000"/>
                </a:solidFill>
                <a:latin typeface="Times New Roman" panose="02020603050405020304" pitchFamily="18" charset="0"/>
                <a:cs typeface="Times New Roman" panose="02020603050405020304" pitchFamily="18" charset="0"/>
              </a:rPr>
              <a:t>90,4% phụ nữ bị chồng bạo lực thể xác hoặc tình dục không tìm kiếm sự giúp đỡ, chỉ có 4,8% tìm kiếm sự giúp đỡ của công </a:t>
            </a:r>
            <a:r>
              <a:rPr lang="vi-VN" sz="3600" dirty="0" smtClean="0">
                <a:solidFill>
                  <a:srgbClr val="C00000"/>
                </a:solidFill>
                <a:latin typeface="Times New Roman" panose="02020603050405020304" pitchFamily="18" charset="0"/>
                <a:cs typeface="Times New Roman" panose="02020603050405020304" pitchFamily="18" charset="0"/>
              </a:rPr>
              <a:t>an</a:t>
            </a:r>
            <a:r>
              <a:rPr lang="en-US" sz="3600" dirty="0" smtClean="0">
                <a:solidFill>
                  <a:srgbClr val="C00000"/>
                </a:solidFill>
                <a:latin typeface="Times New Roman" panose="02020603050405020304" pitchFamily="18" charset="0"/>
                <a:cs typeface="Times New Roman" panose="02020603050405020304" pitchFamily="18" charset="0"/>
              </a:rPr>
              <a:t>;</a:t>
            </a:r>
            <a:r>
              <a:rPr lang="vi-VN" sz="3600" dirty="0" smtClean="0">
                <a:solidFill>
                  <a:srgbClr val="C00000"/>
                </a:solidFill>
                <a:latin typeface="Times New Roman" panose="02020603050405020304" pitchFamily="18" charset="0"/>
                <a:cs typeface="Times New Roman" panose="02020603050405020304" pitchFamily="18" charset="0"/>
              </a:rPr>
              <a:t> </a:t>
            </a:r>
            <a:endParaRPr lang="en-US" sz="3600" dirty="0" smtClean="0">
              <a:solidFill>
                <a:srgbClr val="C00000"/>
              </a:solidFill>
              <a:latin typeface="Times New Roman" panose="02020603050405020304" pitchFamily="18" charset="0"/>
              <a:cs typeface="Times New Roman" panose="02020603050405020304" pitchFamily="18" charset="0"/>
            </a:endParaRPr>
          </a:p>
          <a:p>
            <a:pPr marL="0" indent="0" algn="just">
              <a:buNone/>
            </a:pPr>
            <a:r>
              <a:rPr lang="en-US" sz="3600" dirty="0">
                <a:solidFill>
                  <a:srgbClr val="C00000"/>
                </a:solidFill>
                <a:latin typeface="Times New Roman" panose="02020603050405020304" pitchFamily="18" charset="0"/>
                <a:cs typeface="Times New Roman" panose="02020603050405020304" pitchFamily="18" charset="0"/>
              </a:rPr>
              <a:t>	</a:t>
            </a:r>
            <a:r>
              <a:rPr lang="en-US" sz="3600" dirty="0" smtClean="0">
                <a:solidFill>
                  <a:srgbClr val="C00000"/>
                </a:solidFill>
                <a:latin typeface="Times New Roman" panose="02020603050405020304" pitchFamily="18" charset="0"/>
                <a:cs typeface="Times New Roman" panose="02020603050405020304" pitchFamily="18" charset="0"/>
              </a:rPr>
              <a:t>-N</a:t>
            </a:r>
            <a:r>
              <a:rPr lang="vi-VN" sz="3600" dirty="0" smtClean="0">
                <a:solidFill>
                  <a:srgbClr val="C00000"/>
                </a:solidFill>
                <a:latin typeface="Times New Roman" panose="02020603050405020304" pitchFamily="18" charset="0"/>
                <a:cs typeface="Times New Roman" panose="02020603050405020304" pitchFamily="18" charset="0"/>
              </a:rPr>
              <a:t>ăm </a:t>
            </a:r>
            <a:r>
              <a:rPr lang="vi-VN" sz="3600" dirty="0">
                <a:solidFill>
                  <a:srgbClr val="C00000"/>
                </a:solidFill>
                <a:latin typeface="Times New Roman" panose="02020603050405020304" pitchFamily="18" charset="0"/>
                <a:cs typeface="Times New Roman" panose="02020603050405020304" pitchFamily="18" charset="0"/>
              </a:rPr>
              <a:t>2019, bạo lực gia đình với phụ nữ gây thiệt hại 1,8% GDP (tăng 0,2% so với năm 2012</a:t>
            </a:r>
            <a:r>
              <a:rPr lang="vi-VN" sz="3600" dirty="0" smtClean="0">
                <a:solidFill>
                  <a:srgbClr val="C00000"/>
                </a:solidFill>
                <a:latin typeface="Times New Roman" panose="02020603050405020304" pitchFamily="18" charset="0"/>
                <a:cs typeface="Times New Roman" panose="02020603050405020304" pitchFamily="18" charset="0"/>
              </a:rPr>
              <a:t>)</a:t>
            </a:r>
            <a:r>
              <a:rPr lang="en-US" sz="3600" dirty="0" smtClean="0">
                <a:solidFill>
                  <a:srgbClr val="C00000"/>
                </a:solidFill>
                <a:latin typeface="Times New Roman" panose="02020603050405020304" pitchFamily="18" charset="0"/>
                <a:cs typeface="Times New Roman" panose="02020603050405020304" pitchFamily="18" charset="0"/>
              </a:rPr>
              <a:t>;</a:t>
            </a:r>
          </a:p>
          <a:p>
            <a:pPr marL="0" indent="0" algn="just">
              <a:buNone/>
            </a:pPr>
            <a:r>
              <a:rPr lang="en-US" sz="3600" dirty="0">
                <a:solidFill>
                  <a:srgbClr val="C00000"/>
                </a:solidFill>
                <a:latin typeface="Times New Roman" panose="02020603050405020304" pitchFamily="18" charset="0"/>
                <a:cs typeface="Times New Roman" panose="02020603050405020304" pitchFamily="18" charset="0"/>
              </a:rPr>
              <a:t>	</a:t>
            </a:r>
            <a:r>
              <a:rPr lang="en-US" sz="3600" dirty="0" smtClean="0">
                <a:solidFill>
                  <a:srgbClr val="C00000"/>
                </a:solidFill>
                <a:latin typeface="Times New Roman" panose="02020603050405020304" pitchFamily="18" charset="0"/>
                <a:cs typeface="Times New Roman" panose="02020603050405020304" pitchFamily="18" charset="0"/>
              </a:rPr>
              <a:t>- </a:t>
            </a:r>
            <a:r>
              <a:rPr lang="vi-VN" sz="3600" dirty="0" smtClean="0">
                <a:solidFill>
                  <a:srgbClr val="C00000"/>
                </a:solidFill>
                <a:latin typeface="Times New Roman" panose="02020603050405020304" pitchFamily="18" charset="0"/>
                <a:cs typeface="Times New Roman" panose="02020603050405020304" pitchFamily="18" charset="0"/>
              </a:rPr>
              <a:t>BLGĐ </a:t>
            </a:r>
            <a:r>
              <a:rPr lang="vi-VN" sz="3600" dirty="0">
                <a:solidFill>
                  <a:srgbClr val="C00000"/>
                </a:solidFill>
                <a:latin typeface="Times New Roman" panose="02020603050405020304" pitchFamily="18" charset="0"/>
                <a:cs typeface="Times New Roman" panose="02020603050405020304" pitchFamily="18" charset="0"/>
              </a:rPr>
              <a:t>vẫn còn khá phổ biến không chỉ ở nhóm đối tượng là phụ nữ mà </a:t>
            </a:r>
            <a:r>
              <a:rPr lang="vi-VN" sz="3600" dirty="0" smtClean="0">
                <a:solidFill>
                  <a:srgbClr val="C00000"/>
                </a:solidFill>
                <a:latin typeface="Times New Roman" panose="02020603050405020304" pitchFamily="18" charset="0"/>
                <a:cs typeface="Times New Roman" panose="02020603050405020304" pitchFamily="18" charset="0"/>
              </a:rPr>
              <a:t>c</a:t>
            </a:r>
            <a:r>
              <a:rPr lang="en-US" sz="3600" dirty="0">
                <a:solidFill>
                  <a:srgbClr val="C00000"/>
                </a:solidFill>
                <a:latin typeface="Times New Roman" panose="02020603050405020304" pitchFamily="18" charset="0"/>
                <a:cs typeface="Times New Roman" panose="02020603050405020304" pitchFamily="18" charset="0"/>
              </a:rPr>
              <a:t>ò</a:t>
            </a:r>
            <a:r>
              <a:rPr lang="vi-VN" sz="3600" dirty="0" smtClean="0">
                <a:solidFill>
                  <a:srgbClr val="C00000"/>
                </a:solidFill>
                <a:latin typeface="Times New Roman" panose="02020603050405020304" pitchFamily="18" charset="0"/>
                <a:cs typeface="Times New Roman" panose="02020603050405020304" pitchFamily="18" charset="0"/>
              </a:rPr>
              <a:t>n </a:t>
            </a:r>
            <a:r>
              <a:rPr lang="vi-VN" sz="3600" dirty="0">
                <a:solidFill>
                  <a:srgbClr val="C00000"/>
                </a:solidFill>
                <a:latin typeface="Times New Roman" panose="02020603050405020304" pitchFamily="18" charset="0"/>
                <a:cs typeface="Times New Roman" panose="02020603050405020304" pitchFamily="18" charset="0"/>
              </a:rPr>
              <a:t>ở người già, trẻ em và các đối tượng khác.</a:t>
            </a:r>
            <a:endParaRPr lang="en-US" sz="36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1789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891" y="130629"/>
            <a:ext cx="10903721" cy="6466114"/>
          </a:xfrm>
        </p:spPr>
        <p:txBody>
          <a:bodyPr/>
          <a:lstStyle/>
          <a:p>
            <a:pPr marL="0" indent="0" algn="just">
              <a:buNone/>
            </a:pPr>
            <a:r>
              <a:rPr lang="en-US" dirty="0" smtClean="0"/>
              <a:t>	</a:t>
            </a:r>
            <a:r>
              <a:rPr lang="vi-VN" sz="3200" b="1" i="1" dirty="0" smtClean="0">
                <a:solidFill>
                  <a:srgbClr val="0070C0"/>
                </a:solidFill>
                <a:latin typeface="Times New Roman" panose="02020603050405020304" pitchFamily="18" charset="0"/>
                <a:cs typeface="Times New Roman" panose="02020603050405020304" pitchFamily="18" charset="0"/>
              </a:rPr>
              <a:t>Thứ </a:t>
            </a:r>
            <a:r>
              <a:rPr lang="vi-VN" sz="3200" b="1" i="1" dirty="0">
                <a:solidFill>
                  <a:srgbClr val="0070C0"/>
                </a:solidFill>
                <a:latin typeface="Times New Roman" panose="02020603050405020304" pitchFamily="18" charset="0"/>
                <a:cs typeface="Times New Roman" panose="02020603050405020304" pitchFamily="18" charset="0"/>
              </a:rPr>
              <a:t>nhất, </a:t>
            </a:r>
            <a:r>
              <a:rPr lang="vi-VN" sz="3200" dirty="0">
                <a:solidFill>
                  <a:srgbClr val="0070C0"/>
                </a:solidFill>
                <a:latin typeface="Times New Roman" panose="02020603050405020304" pitchFamily="18" charset="0"/>
                <a:cs typeface="Times New Roman" panose="02020603050405020304" pitchFamily="18" charset="0"/>
              </a:rPr>
              <a:t>còn thiếu những quy định giải thích các khái niệm liên quan phòng, chống bạo lực gia đình. Chưa quy định biện pháp ngăn ngừa các nguyên nhân trực tiếp gây bạo lực gia đình (như 60% số vụ bạo lực gia đình do người nghiện rượu gây ra), từ đó gây khó khăn cho công tác phòng, chống bạo lực gia đình, làm cho các vụ bạo lực gia đình cứ tiếp diễn đến khi gây nguy hiểm nghiêm trọng đến sức khỏe và tính mạng. Các quy định về các biện pháp giáo dục và hỗ trợ đối tượng có hành vi bạo lực gia đình còn chưa cụ thể, một số biện pháp phòng ngừa mang tính chất giải quyết từ căn nguyên, gốc rễ của vấn đề bạo lực gia đình chưa được Luật Phòng, chống bạo lực gia đình hiện hành quy định. </a:t>
            </a:r>
            <a:endParaRPr lang="en-US"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7362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703" y="666206"/>
            <a:ext cx="10942909" cy="5891348"/>
          </a:xfrm>
        </p:spPr>
        <p:txBody>
          <a:bodyPr/>
          <a:lstStyle/>
          <a:p>
            <a:pPr marL="0" indent="0" algn="just">
              <a:buNone/>
            </a:pPr>
            <a:r>
              <a:rPr lang="en-US" dirty="0" smtClean="0">
                <a:solidFill>
                  <a:srgbClr val="0070C0"/>
                </a:solidFill>
                <a:latin typeface="Times New Roman" panose="02020603050405020304" pitchFamily="18" charset="0"/>
                <a:cs typeface="Times New Roman" panose="02020603050405020304" pitchFamily="18" charset="0"/>
              </a:rPr>
              <a:t>	</a:t>
            </a:r>
            <a:r>
              <a:rPr lang="vi-VN" sz="3200" dirty="0" smtClean="0">
                <a:solidFill>
                  <a:srgbClr val="0070C0"/>
                </a:solidFill>
                <a:latin typeface="Times New Roman" panose="02020603050405020304" pitchFamily="18" charset="0"/>
                <a:cs typeface="Times New Roman" panose="02020603050405020304" pitchFamily="18" charset="0"/>
              </a:rPr>
              <a:t>Theo </a:t>
            </a:r>
            <a:r>
              <a:rPr lang="vi-VN" sz="3200" dirty="0">
                <a:solidFill>
                  <a:srgbClr val="0070C0"/>
                </a:solidFill>
                <a:latin typeface="Times New Roman" panose="02020603050405020304" pitchFamily="18" charset="0"/>
                <a:cs typeface="Times New Roman" panose="02020603050405020304" pitchFamily="18" charset="0"/>
              </a:rPr>
              <a:t>đó, Luật mới chỉ tập trung vào các biện pháp xử lý đối tượng gây bạo lực bằng xử lý hành chính hoặc hình sự, trong khi đó, để phòng ngừa và ngăn chặn bạo lực gia đình có hiệu quả thì biện pháp giáo dục nhằm nâng cao nhận thức, kiến thức pháp luật về bạo lực gia đình, về giới cho các đối tượng này (biện pháp được sử dụng phổ biến ở nhiều quốc gia trên thế giới hiện nay) là rất quan trọng thì chưa được ghi nhận và chú trọng. Bên cạnh đó, người có hành vi bạo lực gia đình cũng là nhóm đối tượng cần được trợ giúp về mặt tâm lý, pháp lý để thay đổi nhận thức, hành vi, trong khi Luật Phòng, chống bạo lực gia đình hiện hành lại chưa có quy định cụ thể về </a:t>
            </a:r>
            <a:r>
              <a:rPr lang="vi-VN" sz="3200" dirty="0" smtClean="0">
                <a:solidFill>
                  <a:srgbClr val="0070C0"/>
                </a:solidFill>
                <a:latin typeface="Times New Roman" panose="02020603050405020304" pitchFamily="18" charset="0"/>
                <a:cs typeface="Times New Roman" panose="02020603050405020304" pitchFamily="18" charset="0"/>
              </a:rPr>
              <a:t>vấn</a:t>
            </a:r>
            <a:r>
              <a:rPr lang="en-US" sz="3200" dirty="0" smtClean="0">
                <a:solidFill>
                  <a:srgbClr val="0070C0"/>
                </a:solidFill>
                <a:latin typeface="Times New Roman" panose="02020603050405020304" pitchFamily="18" charset="0"/>
                <a:cs typeface="Times New Roman" panose="02020603050405020304" pitchFamily="18" charset="0"/>
              </a:rPr>
              <a:t>.</a:t>
            </a:r>
            <a:endParaRPr lang="en-US" sz="3200" dirty="0"/>
          </a:p>
        </p:txBody>
      </p:sp>
    </p:spTree>
    <p:extLst>
      <p:ext uri="{BB962C8B-B14F-4D97-AF65-F5344CB8AC3E}">
        <p14:creationId xmlns:p14="http://schemas.microsoft.com/office/powerpoint/2010/main" val="2854200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3" y="624110"/>
            <a:ext cx="4885509" cy="6116324"/>
          </a:xfrm>
        </p:spPr>
        <p:txBody>
          <a:bodyPr/>
          <a:lstStyle/>
          <a:p>
            <a:endParaRPr lang="en-US" dirty="0"/>
          </a:p>
        </p:txBody>
      </p:sp>
      <p:sp>
        <p:nvSpPr>
          <p:cNvPr id="3" name="Content Placeholder 2"/>
          <p:cNvSpPr>
            <a:spLocks noGrp="1"/>
          </p:cNvSpPr>
          <p:nvPr>
            <p:ph idx="1"/>
          </p:nvPr>
        </p:nvSpPr>
        <p:spPr>
          <a:xfrm>
            <a:off x="5264332" y="624110"/>
            <a:ext cx="6240280" cy="6116324"/>
          </a:xfrm>
        </p:spPr>
        <p:txBody>
          <a:bodyPr/>
          <a:lstStyle/>
          <a:p>
            <a:pPr marL="0" indent="0" algn="just">
              <a:buNone/>
            </a:pPr>
            <a:r>
              <a:rPr lang="en-US" b="1" i="1" dirty="0" smtClean="0">
                <a:latin typeface="Times New Roman" panose="02020603050405020304" pitchFamily="18" charset="0"/>
                <a:cs typeface="Times New Roman" panose="02020603050405020304" pitchFamily="18" charset="0"/>
              </a:rPr>
              <a:t>	</a:t>
            </a:r>
            <a:r>
              <a:rPr lang="vi-VN" sz="2800" b="1" i="1" dirty="0" smtClean="0">
                <a:solidFill>
                  <a:srgbClr val="0070C0"/>
                </a:solidFill>
                <a:latin typeface="Times New Roman" panose="02020603050405020304" pitchFamily="18" charset="0"/>
                <a:cs typeface="Times New Roman" panose="02020603050405020304" pitchFamily="18" charset="0"/>
              </a:rPr>
              <a:t>Thứ </a:t>
            </a:r>
            <a:r>
              <a:rPr lang="vi-VN" sz="2800" b="1" i="1" dirty="0">
                <a:solidFill>
                  <a:srgbClr val="0070C0"/>
                </a:solidFill>
                <a:latin typeface="Times New Roman" panose="02020603050405020304" pitchFamily="18" charset="0"/>
                <a:cs typeface="Times New Roman" panose="02020603050405020304" pitchFamily="18" charset="0"/>
              </a:rPr>
              <a:t>hai</a:t>
            </a:r>
            <a:r>
              <a:rPr lang="vi-VN" sz="2800" dirty="0">
                <a:solidFill>
                  <a:srgbClr val="0070C0"/>
                </a:solidFill>
                <a:latin typeface="Times New Roman" panose="02020603050405020304" pitchFamily="18" charset="0"/>
                <a:cs typeface="Times New Roman" panose="02020603050405020304" pitchFamily="18" charset="0"/>
              </a:rPr>
              <a:t>, Luật Phòng, chống bạo lực gia đình hiện hành quy định về nội dung thông tin, tuyên truyền về phòng, chống bạo lực gia đình chưa thể hiện rõ các nguyên tắc, đối tượng; nội dung và hình thức tuyên truyền chưa phù hợp với xu thế phát triển của khoa học, công nghệ và chưa đáp ứng được yêu cầu đối với một số nhóm đối tượng đặc thù và người dân ở vùng sâu, vùng xa, vùng biên giới. Do đó, công tác thông tin, tuyên truyền hiện nay chủ yếu đưa tin vụ việc, chưa chú trọng đến việc phổ biến kiến thức, kỹ năng phòng ngừa bạo lực gia đình.</a:t>
            </a:r>
            <a:endParaRPr lang="en-US" sz="2800" dirty="0">
              <a:solidFill>
                <a:srgbClr val="0070C0"/>
              </a:solidFill>
              <a:latin typeface="Times New Roman" panose="02020603050405020304" pitchFamily="18" charset="0"/>
              <a:cs typeface="Times New Roman" panose="02020603050405020304" pitchFamily="18" charset="0"/>
            </a:endParaRPr>
          </a:p>
          <a:p>
            <a:endParaRPr lang="en-US" dirty="0"/>
          </a:p>
        </p:txBody>
      </p:sp>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624110"/>
            <a:ext cx="4869044" cy="604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6948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4960" y="624110"/>
            <a:ext cx="6109652" cy="5855066"/>
          </a:xfrm>
        </p:spPr>
        <p:txBody>
          <a:bodyPr>
            <a:normAutofit fontScale="92500"/>
          </a:bodyPr>
          <a:lstStyle/>
          <a:p>
            <a:pPr marL="0" indent="0" algn="just">
              <a:buNone/>
            </a:pPr>
            <a:r>
              <a:rPr lang="en-US" sz="2400" dirty="0" smtClean="0">
                <a:solidFill>
                  <a:srgbClr val="0070C0"/>
                </a:solidFill>
                <a:latin typeface="Times New Roman" panose="02020603050405020304" pitchFamily="18" charset="0"/>
                <a:cs typeface="Times New Roman" panose="02020603050405020304" pitchFamily="18" charset="0"/>
              </a:rPr>
              <a:t>	</a:t>
            </a:r>
            <a:r>
              <a:rPr lang="vi-VN" sz="2400" b="1" i="1" dirty="0" smtClean="0">
                <a:solidFill>
                  <a:srgbClr val="0070C0"/>
                </a:solidFill>
                <a:latin typeface="Times New Roman" panose="02020603050405020304" pitchFamily="18" charset="0"/>
                <a:cs typeface="Times New Roman" panose="02020603050405020304" pitchFamily="18" charset="0"/>
              </a:rPr>
              <a:t>Thứ </a:t>
            </a:r>
            <a:r>
              <a:rPr lang="vi-VN" sz="2400" b="1" i="1" dirty="0">
                <a:solidFill>
                  <a:srgbClr val="0070C0"/>
                </a:solidFill>
                <a:latin typeface="Times New Roman" panose="02020603050405020304" pitchFamily="18" charset="0"/>
                <a:cs typeface="Times New Roman" panose="02020603050405020304" pitchFamily="18" charset="0"/>
              </a:rPr>
              <a:t>ba, </a:t>
            </a:r>
            <a:r>
              <a:rPr lang="vi-VN" sz="2400" dirty="0">
                <a:solidFill>
                  <a:srgbClr val="0070C0"/>
                </a:solidFill>
                <a:latin typeface="Times New Roman" panose="02020603050405020304" pitchFamily="18" charset="0"/>
                <a:cs typeface="Times New Roman" panose="02020603050405020304" pitchFamily="18" charset="0"/>
              </a:rPr>
              <a:t>quy định về hòa giải trong phòng, chống bạo lực gia đình tại Luật Phòng, chống bạo lực gia đình hiện hành chưa làm rõ được tính đặc thù. Thực tế, nhiều vụ việc bạo lực gia đình dù đã bị xử lý hành chính hoặc hình sự nhưng mâu thuẫn, tranh chấp vẫn kéo dài, không được xử lý, hòa giải dứt điểm. Mặt khác, việc hòa giải trong phòng, chống bạo lực gia đình hiện nay còn mang nặng thủ tục hành chính, người tham gia hòa giải còn hạn chế về kiến thức và kỹ năng, thậm chí một số người còn có tư tưởng định kiến giới nên công tác hòa giải chưa đạt hiệu quả cao. Vì vậy, để phòng ngừa và ngăn chặn bạo lực gia đình tái diễn, công tác hòa giải vừa phải thực hiện đúng theo quy định của Luật hòa giải ở cơ sở, vừa phải bảo đảm có những quy định có tính chất đặc thù của các vụ việc bạo lực gia đình.</a:t>
            </a:r>
            <a:endParaRPr lang="en-US" sz="2400" dirty="0">
              <a:solidFill>
                <a:srgbClr val="0070C0"/>
              </a:solidFill>
              <a:latin typeface="Times New Roman" panose="02020603050405020304" pitchFamily="18" charset="0"/>
              <a:cs typeface="Times New Roman" panose="02020603050405020304" pitchFamily="18" charset="0"/>
            </a:endParaRPr>
          </a:p>
          <a:p>
            <a:pPr algn="just"/>
            <a:endParaRPr lang="en-US" sz="2400" dirty="0">
              <a:solidFill>
                <a:srgbClr val="0070C0"/>
              </a:solidFill>
            </a:endParaRPr>
          </a:p>
          <a:p>
            <a:endParaRPr lang="en-US" dirty="0"/>
          </a:p>
        </p:txBody>
      </p:sp>
      <p:pic>
        <p:nvPicPr>
          <p:cNvPr id="1026" name="Picture 2" descr="Nhiều người Hàn Quốc coi việc vợ đánh chồng không phải là bạo lực gia đ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788234"/>
            <a:ext cx="5143500" cy="5690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964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30" y="3497560"/>
            <a:ext cx="3445534" cy="16485130"/>
          </a:xfrm>
        </p:spPr>
        <p:txBody>
          <a:bodyPr/>
          <a:lstStyle/>
          <a:p>
            <a:endParaRPr lang="en-US" dirty="0"/>
          </a:p>
        </p:txBody>
      </p:sp>
      <p:sp>
        <p:nvSpPr>
          <p:cNvPr id="3" name="Content Placeholder 2"/>
          <p:cNvSpPr>
            <a:spLocks noGrp="1"/>
          </p:cNvSpPr>
          <p:nvPr>
            <p:ph idx="1"/>
          </p:nvPr>
        </p:nvSpPr>
        <p:spPr>
          <a:xfrm>
            <a:off x="4428310" y="624109"/>
            <a:ext cx="7458890" cy="5998759"/>
          </a:xfrm>
        </p:spPr>
        <p:txBody>
          <a:bodyPr>
            <a:noAutofit/>
          </a:bodyPr>
          <a:lstStyle/>
          <a:p>
            <a:pPr marL="0" indent="0" algn="just">
              <a:buNone/>
            </a:pPr>
            <a:r>
              <a:rPr lang="vi-VN" sz="2600" b="1" i="1" dirty="0">
                <a:solidFill>
                  <a:srgbClr val="0070C0"/>
                </a:solidFill>
                <a:latin typeface="Times New Roman" panose="02020603050405020304" pitchFamily="18" charset="0"/>
                <a:cs typeface="Times New Roman" panose="02020603050405020304" pitchFamily="18" charset="0"/>
              </a:rPr>
              <a:t>Thứ tư</a:t>
            </a:r>
            <a:r>
              <a:rPr lang="vi-VN" sz="2600" dirty="0">
                <a:solidFill>
                  <a:srgbClr val="0070C0"/>
                </a:solidFill>
                <a:latin typeface="Times New Roman" panose="02020603050405020304" pitchFamily="18" charset="0"/>
                <a:cs typeface="Times New Roman" panose="02020603050405020304" pitchFamily="18" charset="0"/>
              </a:rPr>
              <a:t>, quy định về thủ tục hành chính và điều kiện để xử lý vụ việc bạo lực gia đình hiện nay còn khá phức tạp, nhất là quy định về viết đơn, tố cáo, về cấm tiếp xúc. Nhiều nạn nhân bạo lực gia đình ngại viết đơn vì không biết cách thức trình bày vụ việc, một số khác thì sợ bị người gây bạo lực hoặc người trong gia đình đe dọa nếu viết đơn tố cáo, hay một số còn mang nặng tâm lý che dấu, e ngại việc trình bày các vụ việc của nội bộ gia đình dẫn tới không thể viết đơn, tố cáo các hành vi bạo lực. Khoản a Điều 20 Luật Phòng, chống bạo lực gia đình quy định để áp dụng biện pháp cấm tiếp xúc khi xảy ra bạo lực gia đình thì phải có đơn yêu cầu của nạn nhân, người giám hộ, người đại diện hợp pháp…, </a:t>
            </a:r>
            <a:r>
              <a:rPr lang="vi-VN" sz="2600" dirty="0" smtClean="0">
                <a:solidFill>
                  <a:srgbClr val="0070C0"/>
                </a:solidFill>
                <a:latin typeface="Times New Roman" panose="02020603050405020304" pitchFamily="18" charset="0"/>
                <a:cs typeface="Times New Roman" panose="02020603050405020304" pitchFamily="18" charset="0"/>
              </a:rPr>
              <a:t>trong </a:t>
            </a:r>
            <a:r>
              <a:rPr lang="vi-VN" sz="2600" dirty="0">
                <a:solidFill>
                  <a:srgbClr val="0070C0"/>
                </a:solidFill>
                <a:latin typeface="Times New Roman" panose="02020603050405020304" pitchFamily="18" charset="0"/>
                <a:cs typeface="Times New Roman" panose="02020603050405020304" pitchFamily="18" charset="0"/>
              </a:rPr>
              <a:t>khi họ là những người yếu thế (phụ nữ, trẻ em, người cao tuổi).</a:t>
            </a:r>
            <a:endParaRPr lang="en-US" sz="2600" dirty="0">
              <a:solidFill>
                <a:srgbClr val="0070C0"/>
              </a:solidFill>
              <a:latin typeface="Times New Roman" panose="02020603050405020304" pitchFamily="18" charset="0"/>
              <a:cs typeface="Times New Roman" panose="02020603050405020304" pitchFamily="18" charset="0"/>
            </a:endParaRPr>
          </a:p>
        </p:txBody>
      </p:sp>
      <p:pic>
        <p:nvPicPr>
          <p:cNvPr id="3074" name="Picture 2" descr="Con trai dùng giường xếp đánh bố ruột 103 tuổ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624109"/>
            <a:ext cx="4272735" cy="5998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790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7200" y="415637"/>
            <a:ext cx="11526981" cy="6068290"/>
          </a:xfrm>
          <a:prstGeom prst="rect">
            <a:avLst/>
          </a:prstGeom>
        </p:spPr>
      </p:pic>
    </p:spTree>
    <p:extLst>
      <p:ext uri="{BB962C8B-B14F-4D97-AF65-F5344CB8AC3E}">
        <p14:creationId xmlns:p14="http://schemas.microsoft.com/office/powerpoint/2010/main" val="412352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0378" y="624110"/>
            <a:ext cx="6854234" cy="5711375"/>
          </a:xfrm>
        </p:spPr>
        <p:txBody>
          <a:bodyPr>
            <a:normAutofit fontScale="92500"/>
          </a:bodyPr>
          <a:lstStyle/>
          <a:p>
            <a:pPr marL="0" indent="0" algn="just">
              <a:buNone/>
            </a:pPr>
            <a:r>
              <a:rPr lang="en-US" dirty="0" smtClean="0"/>
              <a:t>	</a:t>
            </a:r>
            <a:r>
              <a:rPr lang="vi-VN" sz="2800" b="1" i="1" dirty="0" smtClean="0">
                <a:solidFill>
                  <a:srgbClr val="0070C0"/>
                </a:solidFill>
                <a:latin typeface="Times New Roman" panose="02020603050405020304" pitchFamily="18" charset="0"/>
                <a:cs typeface="Times New Roman" panose="02020603050405020304" pitchFamily="18" charset="0"/>
              </a:rPr>
              <a:t>Thứ </a:t>
            </a:r>
            <a:r>
              <a:rPr lang="vi-VN" sz="2800" b="1" i="1" dirty="0">
                <a:solidFill>
                  <a:srgbClr val="0070C0"/>
                </a:solidFill>
                <a:latin typeface="Times New Roman" panose="02020603050405020304" pitchFamily="18" charset="0"/>
                <a:cs typeface="Times New Roman" panose="02020603050405020304" pitchFamily="18" charset="0"/>
              </a:rPr>
              <a:t>năm, </a:t>
            </a:r>
            <a:r>
              <a:rPr lang="vi-VN" sz="2800" dirty="0">
                <a:solidFill>
                  <a:srgbClr val="0070C0"/>
                </a:solidFill>
                <a:latin typeface="Times New Roman" panose="02020603050405020304" pitchFamily="18" charset="0"/>
                <a:cs typeface="Times New Roman" panose="02020603050405020304" pitchFamily="18" charset="0"/>
              </a:rPr>
              <a:t>Luật Phòng, chống bạo lực gia đình hiện hành chưa đưa ra các quy định cụ thể về nội dung quản lý Nhà nước về phòng, chống bạo lực gia đình và quy định trách nhiệm của người đứng đầu cơ quan, tổ chức trong thực thi nhiệm vụ phòng, chống bạo lực gia đình. Qua thực tiễn thi hành Luật Phòng, chống bạo lực gia đình cho thấy, lĩnh vực này phải có các nội dung quản lý nhà nước rõ ràng, cụ thể, phải có phân công trách nhiệm rành mạch cho các bộ, ngành, địa phương và tăng cường trách nhiệm của người đứng đầu các cơ quan, tổ chức; phải có sự phối hợp chặt chẽ giữa các ngành, các cấp và huy động sự vào cuộc tích cực của các tổ chức chính trị xã hội, đoàn thể</a:t>
            </a: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4100" name="Picture 4" descr="Quốc hội thông qua Dự thảo Luật Phòng, chống ma túy (sửa đổi) | Báo Đấu thầ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624110"/>
            <a:ext cx="4494803" cy="5711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479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452" y="156755"/>
            <a:ext cx="11273246" cy="6283234"/>
          </a:xfrm>
        </p:spPr>
        <p:txBody>
          <a:bodyPr>
            <a:normAutofit lnSpcReduction="10000"/>
          </a:bodyPr>
          <a:lstStyle/>
          <a:p>
            <a:pPr marL="0" indent="0" algn="just">
              <a:buNone/>
            </a:pPr>
            <a:r>
              <a:rPr lang="en-US" dirty="0" smtClean="0"/>
              <a:t>	</a:t>
            </a:r>
            <a:r>
              <a:rPr lang="vi-VN" sz="2800" b="1" i="1" dirty="0" smtClean="0">
                <a:solidFill>
                  <a:srgbClr val="0070C0"/>
                </a:solidFill>
                <a:latin typeface="Times New Roman" panose="02020603050405020304" pitchFamily="18" charset="0"/>
                <a:cs typeface="Times New Roman" panose="02020603050405020304" pitchFamily="18" charset="0"/>
              </a:rPr>
              <a:t>Thứ </a:t>
            </a:r>
            <a:r>
              <a:rPr lang="vi-VN" sz="2800" b="1" i="1" dirty="0">
                <a:solidFill>
                  <a:srgbClr val="0070C0"/>
                </a:solidFill>
                <a:latin typeface="Times New Roman" panose="02020603050405020304" pitchFamily="18" charset="0"/>
                <a:cs typeface="Times New Roman" panose="02020603050405020304" pitchFamily="18" charset="0"/>
              </a:rPr>
              <a:t>sáu</a:t>
            </a:r>
            <a:r>
              <a:rPr lang="vi-VN" sz="2800" dirty="0">
                <a:solidFill>
                  <a:srgbClr val="0070C0"/>
                </a:solidFill>
                <a:latin typeface="Times New Roman" panose="02020603050405020304" pitchFamily="18" charset="0"/>
                <a:cs typeface="Times New Roman" panose="02020603050405020304" pitchFamily="18" charset="0"/>
              </a:rPr>
              <a:t>, các chính sách xã hội hóa công tác phòng, chống bạo lực gia đình chưa được Luật quy định. Các hoạt động thu hút sự hỗ trợ nhằm trợ giúp khẩn cấp các trường hợp bị bạo lực gia đình là hết sức cần thiết, song hiện nay, Luật chưa có quy định này. Theo Chương trình hành động quốc gia về phòng, chống bạo lực gia đình đến năm 2020, Thủ tướng Chính phủ đã giao cho Bộ Văn hóa, Thể thao và Du lịch nghiên cứu thành lập Quỹ hỗ trợ nạn nhân bạo lực gia đình, do đó, việc thành lập Quỹ cần được luật hóa để đảm bảo tính khả thi. Hiện nay, một số Luật đã quy định việc thành lập Quỹ như: Luật Phòng, chống tác hại của thuốc lá (2012); Luật Du lịch (2017) và Luật Phòng, chống tác hại của rượu, bia (2019</a:t>
            </a:r>
            <a:r>
              <a:rPr lang="vi-VN" sz="2800" dirty="0" smtClean="0">
                <a:solidFill>
                  <a:srgbClr val="0070C0"/>
                </a:solidFill>
                <a:latin typeface="Times New Roman" panose="02020603050405020304" pitchFamily="18" charset="0"/>
                <a:cs typeface="Times New Roman" panose="02020603050405020304" pitchFamily="18" charset="0"/>
              </a:rPr>
              <a:t>).</a:t>
            </a:r>
            <a:endParaRPr lang="en-US" sz="2800" dirty="0" smtClean="0">
              <a:solidFill>
                <a:srgbClr val="0070C0"/>
              </a:solidFill>
              <a:latin typeface="Times New Roman" panose="02020603050405020304" pitchFamily="18" charset="0"/>
              <a:cs typeface="Times New Roman" panose="02020603050405020304" pitchFamily="18" charset="0"/>
            </a:endParaRPr>
          </a:p>
          <a:p>
            <a:pPr marL="0" indent="0" algn="just">
              <a:buNone/>
            </a:pPr>
            <a:r>
              <a:rPr lang="en-US" sz="2800" b="1" i="1" dirty="0" smtClean="0">
                <a:solidFill>
                  <a:srgbClr val="0070C0"/>
                </a:solidFill>
                <a:latin typeface="Times New Roman" panose="02020603050405020304" pitchFamily="18" charset="0"/>
                <a:cs typeface="Times New Roman" panose="02020603050405020304" pitchFamily="18" charset="0"/>
              </a:rPr>
              <a:t>	</a:t>
            </a:r>
            <a:r>
              <a:rPr lang="vi-VN" sz="2800" b="1" i="1" dirty="0" smtClean="0">
                <a:solidFill>
                  <a:srgbClr val="0070C0"/>
                </a:solidFill>
                <a:latin typeface="Times New Roman" panose="02020603050405020304" pitchFamily="18" charset="0"/>
                <a:cs typeface="Times New Roman" panose="02020603050405020304" pitchFamily="18" charset="0"/>
              </a:rPr>
              <a:t>Thứ </a:t>
            </a:r>
            <a:r>
              <a:rPr lang="vi-VN" sz="2800" b="1" i="1" dirty="0">
                <a:solidFill>
                  <a:srgbClr val="0070C0"/>
                </a:solidFill>
                <a:latin typeface="Times New Roman" panose="02020603050405020304" pitchFamily="18" charset="0"/>
                <a:cs typeface="Times New Roman" panose="02020603050405020304" pitchFamily="18" charset="0"/>
              </a:rPr>
              <a:t>bảy, </a:t>
            </a:r>
            <a:r>
              <a:rPr lang="vi-VN" sz="2800" dirty="0">
                <a:solidFill>
                  <a:srgbClr val="0070C0"/>
                </a:solidFill>
                <a:latin typeface="Times New Roman" panose="02020603050405020304" pitchFamily="18" charset="0"/>
                <a:cs typeface="Times New Roman" panose="02020603050405020304" pitchFamily="18" charset="0"/>
              </a:rPr>
              <a:t>trong nhiều trường hợp, người tham gia can ngăn hành vi bạo lực gia đình bị thiệt hại về tài sản, thậm chí nguy hiểm tính mạng, nhưng pháp luật phòng, chống bạo lực gia đình hiện hành chưa có quy định về hỗ trợ, đền bù khiến công tác phòng, chống bạo lực gia đình khó huy động sự tham gia của toàn xã hội.</a:t>
            </a: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6936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6834" y="404949"/>
            <a:ext cx="10707778" cy="5982788"/>
          </a:xfrm>
        </p:spPr>
        <p:txBody>
          <a:bodyPr>
            <a:normAutofit/>
          </a:bodyPr>
          <a:lstStyle/>
          <a:p>
            <a:pPr marL="0" indent="0" algn="just">
              <a:buNone/>
            </a:pPr>
            <a:r>
              <a:rPr lang="vi-VN" sz="4000" dirty="0" smtClean="0">
                <a:solidFill>
                  <a:srgbClr val="0070C0"/>
                </a:solidFill>
                <a:latin typeface="Times New Roman" panose="02020603050405020304" pitchFamily="18" charset="0"/>
                <a:cs typeface="Times New Roman" panose="02020603050405020304" pitchFamily="18" charset="0"/>
              </a:rPr>
              <a:t>Việc </a:t>
            </a:r>
            <a:r>
              <a:rPr lang="vi-VN" sz="4000" dirty="0">
                <a:solidFill>
                  <a:srgbClr val="0070C0"/>
                </a:solidFill>
                <a:latin typeface="Times New Roman" panose="02020603050405020304" pitchFamily="18" charset="0"/>
                <a:cs typeface="Times New Roman" panose="02020603050405020304" pitchFamily="18" charset="0"/>
              </a:rPr>
              <a:t>sửa đổi Luật Phòng, chống BLGĐ hiện hành là thực sự cần thiết nhằm:</a:t>
            </a:r>
          </a:p>
          <a:p>
            <a:pPr marL="0" indent="0" algn="just">
              <a:buNone/>
            </a:pPr>
            <a:r>
              <a:rPr lang="en-US" sz="4000" dirty="0" smtClean="0">
                <a:solidFill>
                  <a:srgbClr val="0070C0"/>
                </a:solidFill>
                <a:latin typeface="Times New Roman" panose="02020603050405020304" pitchFamily="18" charset="0"/>
                <a:cs typeface="Times New Roman" panose="02020603050405020304" pitchFamily="18" charset="0"/>
              </a:rPr>
              <a:t>1-</a:t>
            </a:r>
            <a:r>
              <a:rPr lang="vi-VN" sz="4000" dirty="0" smtClean="0">
                <a:solidFill>
                  <a:srgbClr val="0070C0"/>
                </a:solidFill>
                <a:latin typeface="Times New Roman" panose="02020603050405020304" pitchFamily="18" charset="0"/>
                <a:cs typeface="Times New Roman" panose="02020603050405020304" pitchFamily="18" charset="0"/>
              </a:rPr>
              <a:t> </a:t>
            </a:r>
            <a:r>
              <a:rPr lang="vi-VN" sz="4000" dirty="0">
                <a:solidFill>
                  <a:srgbClr val="0070C0"/>
                </a:solidFill>
                <a:latin typeface="Times New Roman" panose="02020603050405020304" pitchFamily="18" charset="0"/>
                <a:cs typeface="Times New Roman" panose="02020603050405020304" pitchFamily="18" charset="0"/>
              </a:rPr>
              <a:t>Thể chế hóa đường lối, chủ trương, chính sách của Đảng, Nhà nước;</a:t>
            </a:r>
          </a:p>
          <a:p>
            <a:pPr marL="0" indent="0" algn="just">
              <a:buNone/>
            </a:pPr>
            <a:r>
              <a:rPr lang="en-US" sz="4000" dirty="0" smtClean="0">
                <a:solidFill>
                  <a:srgbClr val="0070C0"/>
                </a:solidFill>
                <a:latin typeface="Times New Roman" panose="02020603050405020304" pitchFamily="18" charset="0"/>
                <a:cs typeface="Times New Roman" panose="02020603050405020304" pitchFamily="18" charset="0"/>
              </a:rPr>
              <a:t>2</a:t>
            </a:r>
            <a:r>
              <a:rPr lang="vi-VN" sz="4000" dirty="0" smtClean="0">
                <a:solidFill>
                  <a:srgbClr val="0070C0"/>
                </a:solidFill>
                <a:latin typeface="Times New Roman" panose="02020603050405020304" pitchFamily="18" charset="0"/>
                <a:cs typeface="Times New Roman" panose="02020603050405020304" pitchFamily="18" charset="0"/>
              </a:rPr>
              <a:t>- </a:t>
            </a:r>
            <a:r>
              <a:rPr lang="vi-VN" sz="4000" dirty="0">
                <a:solidFill>
                  <a:srgbClr val="0070C0"/>
                </a:solidFill>
                <a:latin typeface="Times New Roman" panose="02020603050405020304" pitchFamily="18" charset="0"/>
                <a:cs typeface="Times New Roman" panose="02020603050405020304" pitchFamily="18" charset="0"/>
              </a:rPr>
              <a:t>Khắc phục những bất cập của Luật Phòng, chống bạo lực gia đình hiện hành;</a:t>
            </a:r>
          </a:p>
          <a:p>
            <a:pPr marL="0" indent="0" algn="just">
              <a:buNone/>
            </a:pPr>
            <a:r>
              <a:rPr lang="en-US" sz="4000" dirty="0" smtClean="0">
                <a:solidFill>
                  <a:srgbClr val="0070C0"/>
                </a:solidFill>
                <a:latin typeface="Times New Roman" panose="02020603050405020304" pitchFamily="18" charset="0"/>
                <a:cs typeface="Times New Roman" panose="02020603050405020304" pitchFamily="18" charset="0"/>
              </a:rPr>
              <a:t>3- </a:t>
            </a:r>
            <a:r>
              <a:rPr lang="vi-VN" sz="4000" dirty="0" smtClean="0">
                <a:solidFill>
                  <a:srgbClr val="0070C0"/>
                </a:solidFill>
                <a:latin typeface="Times New Roman" panose="02020603050405020304" pitchFamily="18" charset="0"/>
                <a:cs typeface="Times New Roman" panose="02020603050405020304" pitchFamily="18" charset="0"/>
              </a:rPr>
              <a:t>Bảo </a:t>
            </a:r>
            <a:r>
              <a:rPr lang="vi-VN" sz="4000" dirty="0">
                <a:solidFill>
                  <a:srgbClr val="0070C0"/>
                </a:solidFill>
                <a:latin typeface="Times New Roman" panose="02020603050405020304" pitchFamily="18" charset="0"/>
                <a:cs typeface="Times New Roman" panose="02020603050405020304" pitchFamily="18" charset="0"/>
              </a:rPr>
              <a:t>đảm phù hợp với các điều ước quốc tế mà Việt Nam là thành viên tham gia.</a:t>
            </a:r>
          </a:p>
        </p:txBody>
      </p:sp>
    </p:spTree>
    <p:extLst>
      <p:ext uri="{BB962C8B-B14F-4D97-AF65-F5344CB8AC3E}">
        <p14:creationId xmlns:p14="http://schemas.microsoft.com/office/powerpoint/2010/main" val="33338801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6676" y="2369712"/>
            <a:ext cx="10087936" cy="2743201"/>
          </a:xfrm>
        </p:spPr>
        <p:txBody>
          <a:bodyPr>
            <a:normAutofit/>
          </a:bodyPr>
          <a:lstStyle/>
          <a:p>
            <a:pPr marL="0" indent="0" algn="just">
              <a:buNone/>
            </a:pPr>
            <a:r>
              <a:rPr lang="en-US" sz="4000" b="1" dirty="0" smtClean="0">
                <a:latin typeface="Times New Roman" panose="02020603050405020304" pitchFamily="18" charset="0"/>
                <a:cs typeface="Times New Roman" panose="02020603050405020304" pitchFamily="18" charset="0"/>
              </a:rPr>
              <a:t>PHẦN II. NHỮNG NỘI DUNG CƠ BẢN CỦA LUẬT PHÒNG, CHỐNG BẠO LỰC GIA ĐÌNH NĂM 2022</a:t>
            </a:r>
            <a:endParaRPr lang="vi-VN"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62807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1" y="624110"/>
            <a:ext cx="10539412" cy="805445"/>
          </a:xfrm>
        </p:spPr>
        <p:txBody>
          <a:bodyPr>
            <a:normAutofit fontScale="90000"/>
          </a:bodyPr>
          <a:lstStyle/>
          <a:p>
            <a:r>
              <a:rPr lang="en-US" b="1" dirty="0">
                <a:solidFill>
                  <a:srgbClr val="FF0000"/>
                </a:solidFill>
                <a:latin typeface="Times New Roman" panose="02020603050405020304" pitchFamily="18" charset="0"/>
                <a:cs typeface="Times New Roman" panose="02020603050405020304" pitchFamily="18" charset="0"/>
              </a:rPr>
              <a:t>1. </a:t>
            </a:r>
            <a:r>
              <a:rPr lang="en-US" b="1" dirty="0" err="1">
                <a:solidFill>
                  <a:srgbClr val="FF0000"/>
                </a:solidFill>
                <a:latin typeface="Times New Roman" panose="02020603050405020304" pitchFamily="18" charset="0"/>
                <a:cs typeface="Times New Roman" panose="02020603050405020304" pitchFamily="18" charset="0"/>
              </a:rPr>
              <a:t>Bố</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cục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phạm</a:t>
            </a:r>
            <a:r>
              <a:rPr lang="en-US" b="1" dirty="0">
                <a:solidFill>
                  <a:srgbClr val="FF0000"/>
                </a:solidFill>
                <a:latin typeface="Times New Roman" panose="02020603050405020304" pitchFamily="18" charset="0"/>
                <a:cs typeface="Times New Roman" panose="02020603050405020304" pitchFamily="18" charset="0"/>
              </a:rPr>
              <a:t> vi </a:t>
            </a:r>
            <a:r>
              <a:rPr lang="en-US" b="1" dirty="0" err="1">
                <a:solidFill>
                  <a:srgbClr val="FF0000"/>
                </a:solidFill>
                <a:latin typeface="Times New Roman" panose="02020603050405020304" pitchFamily="18" charset="0"/>
                <a:cs typeface="Times New Roman" panose="02020603050405020304" pitchFamily="18" charset="0"/>
              </a:rPr>
              <a:t>điều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chỉnh</a:t>
            </a:r>
            <a:r>
              <a:rPr lang="en-US" b="1" dirty="0">
                <a:solidFill>
                  <a:srgbClr val="FF0000"/>
                </a:solidFill>
                <a:latin typeface="Times New Roman" panose="02020603050405020304" pitchFamily="18" charset="0"/>
                <a:cs typeface="Times New Roman" panose="02020603050405020304" pitchFamily="18" charset="0"/>
              </a:rPr>
              <a:t/>
            </a:r>
            <a:br>
              <a:rPr lang="en-US" b="1" dirty="0">
                <a:solidFill>
                  <a:srgbClr val="FF0000"/>
                </a:solidFill>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65200" y="1674254"/>
            <a:ext cx="10539412" cy="4816698"/>
          </a:xfrm>
        </p:spPr>
        <p:txBody>
          <a:bodyPr>
            <a:normAutofit fontScale="92500"/>
          </a:bodyPr>
          <a:lstStyle/>
          <a:p>
            <a:pPr marL="0" indent="0" algn="just">
              <a:buNone/>
            </a:pP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Về</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bố</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cục</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Luật</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Phòng</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chống</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bạo</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lực</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gia</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đình</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năm</a:t>
            </a:r>
            <a:r>
              <a:rPr lang="en-US" sz="3600" dirty="0" smtClean="0">
                <a:solidFill>
                  <a:schemeClr val="tx1"/>
                </a:solidFill>
                <a:latin typeface="Times New Roman" panose="02020603050405020304" pitchFamily="18" charset="0"/>
                <a:cs typeface="Times New Roman" panose="02020603050405020304" pitchFamily="18" charset="0"/>
              </a:rPr>
              <a:t> 2022 </a:t>
            </a:r>
            <a:r>
              <a:rPr lang="en-US" sz="3600" dirty="0" err="1" smtClean="0">
                <a:solidFill>
                  <a:schemeClr val="tx1"/>
                </a:solidFill>
                <a:latin typeface="Times New Roman" panose="02020603050405020304" pitchFamily="18" charset="0"/>
                <a:cs typeface="Times New Roman" panose="02020603050405020304" pitchFamily="18" charset="0"/>
              </a:rPr>
              <a:t>có</a:t>
            </a:r>
            <a:r>
              <a:rPr lang="en-US" sz="3600" dirty="0" smtClean="0">
                <a:solidFill>
                  <a:schemeClr val="tx1"/>
                </a:solidFill>
                <a:latin typeface="Times New Roman" panose="02020603050405020304" pitchFamily="18" charset="0"/>
                <a:cs typeface="Times New Roman" panose="02020603050405020304" pitchFamily="18" charset="0"/>
              </a:rPr>
              <a:t> 6 </a:t>
            </a:r>
            <a:r>
              <a:rPr lang="en-US" sz="3600" dirty="0" err="1" smtClean="0">
                <a:solidFill>
                  <a:schemeClr val="tx1"/>
                </a:solidFill>
                <a:latin typeface="Times New Roman" panose="02020603050405020304" pitchFamily="18" charset="0"/>
                <a:cs typeface="Times New Roman" panose="02020603050405020304" pitchFamily="18" charset="0"/>
              </a:rPr>
              <a:t>chương</a:t>
            </a:r>
            <a:r>
              <a:rPr lang="en-US" sz="3600" dirty="0" smtClean="0">
                <a:solidFill>
                  <a:schemeClr val="tx1"/>
                </a:solidFill>
                <a:latin typeface="Times New Roman" panose="02020603050405020304" pitchFamily="18" charset="0"/>
                <a:cs typeface="Times New Roman" panose="02020603050405020304" pitchFamily="18" charset="0"/>
              </a:rPr>
              <a:t>, 56 </a:t>
            </a:r>
            <a:r>
              <a:rPr lang="en-US" sz="3600" dirty="0" err="1" smtClean="0">
                <a:solidFill>
                  <a:schemeClr val="tx1"/>
                </a:solidFill>
                <a:latin typeface="Times New Roman" panose="02020603050405020304" pitchFamily="18" charset="0"/>
                <a:cs typeface="Times New Roman" panose="02020603050405020304" pitchFamily="18" charset="0"/>
              </a:rPr>
              <a:t>điều</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tăng</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smtClean="0">
                <a:solidFill>
                  <a:schemeClr val="tx1"/>
                </a:solidFill>
                <a:latin typeface="Times New Roman" panose="02020603050405020304" pitchFamily="18" charset="0"/>
                <a:cs typeface="Times New Roman" panose="02020603050405020304" pitchFamily="18" charset="0"/>
              </a:rPr>
              <a:t>10 </a:t>
            </a:r>
            <a:r>
              <a:rPr lang="en-US" sz="3600" dirty="0" err="1" smtClean="0">
                <a:solidFill>
                  <a:schemeClr val="tx1"/>
                </a:solidFill>
                <a:latin typeface="Times New Roman" panose="02020603050405020304" pitchFamily="18" charset="0"/>
                <a:cs typeface="Times New Roman" panose="02020603050405020304" pitchFamily="18" charset="0"/>
              </a:rPr>
              <a:t>điều</a:t>
            </a:r>
            <a:r>
              <a:rPr lang="en-US" sz="3600" dirty="0" smtClean="0">
                <a:solidFill>
                  <a:schemeClr val="tx1"/>
                </a:solidFill>
                <a:latin typeface="Times New Roman" panose="02020603050405020304" pitchFamily="18" charset="0"/>
                <a:cs typeface="Times New Roman" panose="02020603050405020304" pitchFamily="18" charset="0"/>
              </a:rPr>
              <a:t> so </a:t>
            </a:r>
            <a:r>
              <a:rPr lang="en-US" sz="3600" dirty="0" err="1" smtClean="0">
                <a:solidFill>
                  <a:schemeClr val="tx1"/>
                </a:solidFill>
                <a:latin typeface="Times New Roman" panose="02020603050405020304" pitchFamily="18" charset="0"/>
                <a:cs typeface="Times New Roman" panose="02020603050405020304" pitchFamily="18" charset="0"/>
              </a:rPr>
              <a:t>với</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Luật</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năm</a:t>
            </a:r>
            <a:r>
              <a:rPr lang="en-US" sz="3600" dirty="0" smtClean="0">
                <a:solidFill>
                  <a:schemeClr val="tx1"/>
                </a:solidFill>
                <a:latin typeface="Times New Roman" panose="02020603050405020304" pitchFamily="18" charset="0"/>
                <a:cs typeface="Times New Roman" panose="02020603050405020304" pitchFamily="18" charset="0"/>
              </a:rPr>
              <a:t> 2007.</a:t>
            </a:r>
          </a:p>
          <a:p>
            <a:pPr marL="0" indent="0" algn="just">
              <a:buNone/>
            </a:pP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Về</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phạm</a:t>
            </a:r>
            <a:r>
              <a:rPr lang="en-US" sz="3600" dirty="0" smtClean="0">
                <a:solidFill>
                  <a:srgbClr val="0070C0"/>
                </a:solidFill>
                <a:latin typeface="Times New Roman" panose="02020603050405020304" pitchFamily="18" charset="0"/>
                <a:cs typeface="Times New Roman" panose="02020603050405020304" pitchFamily="18" charset="0"/>
              </a:rPr>
              <a:t> vi </a:t>
            </a:r>
            <a:r>
              <a:rPr lang="en-US" sz="3600" dirty="0" err="1" smtClean="0">
                <a:solidFill>
                  <a:srgbClr val="0070C0"/>
                </a:solidFill>
                <a:latin typeface="Times New Roman" panose="02020603050405020304" pitchFamily="18" charset="0"/>
                <a:cs typeface="Times New Roman" panose="02020603050405020304" pitchFamily="18" charset="0"/>
              </a:rPr>
              <a:t>điều</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chỉnh</a:t>
            </a:r>
            <a:endParaRPr lang="en-US" sz="3600" dirty="0" smtClean="0">
              <a:solidFill>
                <a:srgbClr val="0070C0"/>
              </a:solidFill>
              <a:latin typeface="Times New Roman" panose="02020603050405020304" pitchFamily="18" charset="0"/>
              <a:cs typeface="Times New Roman" panose="02020603050405020304" pitchFamily="18" charset="0"/>
            </a:endParaRPr>
          </a:p>
          <a:p>
            <a:pPr marL="0" indent="0" algn="just">
              <a:buNone/>
            </a:pPr>
            <a:r>
              <a:rPr lang="en-US" sz="3600" dirty="0" smtClean="0">
                <a:solidFill>
                  <a:schemeClr val="tx1"/>
                </a:solidFill>
                <a:latin typeface="Times New Roman" panose="02020603050405020304" pitchFamily="18" charset="0"/>
                <a:cs typeface="Times New Roman" panose="02020603050405020304" pitchFamily="18" charset="0"/>
              </a:rPr>
              <a:t>+ P</a:t>
            </a:r>
            <a:r>
              <a:rPr lang="vi-VN" sz="3600" dirty="0" smtClean="0">
                <a:solidFill>
                  <a:schemeClr val="tx1"/>
                </a:solidFill>
                <a:latin typeface="Times New Roman" panose="02020603050405020304" pitchFamily="18" charset="0"/>
                <a:cs typeface="Times New Roman" panose="02020603050405020304" pitchFamily="18" charset="0"/>
              </a:rPr>
              <a:t>hòng </a:t>
            </a:r>
            <a:r>
              <a:rPr lang="vi-VN" sz="3600" dirty="0">
                <a:solidFill>
                  <a:schemeClr val="tx1"/>
                </a:solidFill>
                <a:latin typeface="Times New Roman" panose="02020603050405020304" pitchFamily="18" charset="0"/>
                <a:cs typeface="Times New Roman" panose="02020603050405020304" pitchFamily="18" charset="0"/>
              </a:rPr>
              <a:t>ngừa, ngăn chặn, bảo vệ, hỗ trợ, xử lý vi phạm trong phòng, chống bạo lực gia đình; </a:t>
            </a:r>
            <a:endParaRPr lang="en-US" sz="3600" dirty="0" smtClean="0">
              <a:solidFill>
                <a:schemeClr val="tx1"/>
              </a:solidFill>
              <a:latin typeface="Times New Roman" panose="02020603050405020304" pitchFamily="18" charset="0"/>
              <a:cs typeface="Times New Roman" panose="02020603050405020304" pitchFamily="18" charset="0"/>
            </a:endParaRPr>
          </a:p>
          <a:p>
            <a:pPr marL="0" indent="0" algn="just">
              <a:buNone/>
            </a:pPr>
            <a:r>
              <a:rPr lang="en-US" sz="3600" dirty="0" smtClean="0">
                <a:solidFill>
                  <a:schemeClr val="tx1"/>
                </a:solidFill>
                <a:latin typeface="Times New Roman" panose="02020603050405020304" pitchFamily="18" charset="0"/>
                <a:cs typeface="Times New Roman" panose="02020603050405020304" pitchFamily="18" charset="0"/>
              </a:rPr>
              <a:t>+ Đ</a:t>
            </a:r>
            <a:r>
              <a:rPr lang="vi-VN" sz="3600" dirty="0" smtClean="0">
                <a:solidFill>
                  <a:schemeClr val="tx1"/>
                </a:solidFill>
                <a:latin typeface="Times New Roman" panose="02020603050405020304" pitchFamily="18" charset="0"/>
                <a:cs typeface="Times New Roman" panose="02020603050405020304" pitchFamily="18" charset="0"/>
              </a:rPr>
              <a:t>iều </a:t>
            </a:r>
            <a:r>
              <a:rPr lang="vi-VN" sz="3600" dirty="0">
                <a:solidFill>
                  <a:schemeClr val="tx1"/>
                </a:solidFill>
                <a:latin typeface="Times New Roman" panose="02020603050405020304" pitchFamily="18" charset="0"/>
                <a:cs typeface="Times New Roman" panose="02020603050405020304" pitchFamily="18" charset="0"/>
              </a:rPr>
              <a:t>kiện bảo đảm phòng, chống bạo lực gia đình; </a:t>
            </a:r>
            <a:endParaRPr lang="en-US" sz="3600" dirty="0" smtClean="0">
              <a:solidFill>
                <a:schemeClr val="tx1"/>
              </a:solidFill>
              <a:latin typeface="Times New Roman" panose="02020603050405020304" pitchFamily="18" charset="0"/>
              <a:cs typeface="Times New Roman" panose="02020603050405020304" pitchFamily="18" charset="0"/>
            </a:endParaRPr>
          </a:p>
          <a:p>
            <a:pPr marL="0" indent="0" algn="just">
              <a:buNone/>
            </a:pPr>
            <a:r>
              <a:rPr lang="en-US" sz="3600" dirty="0" smtClean="0">
                <a:solidFill>
                  <a:schemeClr val="tx1"/>
                </a:solidFill>
                <a:latin typeface="Times New Roman" panose="02020603050405020304" pitchFamily="18" charset="0"/>
                <a:cs typeface="Times New Roman" panose="02020603050405020304" pitchFamily="18" charset="0"/>
              </a:rPr>
              <a:t>+ Q</a:t>
            </a:r>
            <a:r>
              <a:rPr lang="vi-VN" sz="3600" dirty="0" smtClean="0">
                <a:solidFill>
                  <a:schemeClr val="tx1"/>
                </a:solidFill>
                <a:latin typeface="Times New Roman" panose="02020603050405020304" pitchFamily="18" charset="0"/>
                <a:cs typeface="Times New Roman" panose="02020603050405020304" pitchFamily="18" charset="0"/>
              </a:rPr>
              <a:t>uản </a:t>
            </a:r>
            <a:r>
              <a:rPr lang="vi-VN" sz="3600" dirty="0">
                <a:solidFill>
                  <a:schemeClr val="tx1"/>
                </a:solidFill>
                <a:latin typeface="Times New Roman" panose="02020603050405020304" pitchFamily="18" charset="0"/>
                <a:cs typeface="Times New Roman" panose="02020603050405020304" pitchFamily="18" charset="0"/>
              </a:rPr>
              <a:t>lý nhà nước và trách nhiệm của cơ quan, tổ chức, gia </a:t>
            </a:r>
            <a:r>
              <a:rPr lang="vi-VN" sz="3600" dirty="0" smtClean="0">
                <a:solidFill>
                  <a:schemeClr val="tx1"/>
                </a:solidFill>
                <a:latin typeface="Times New Roman" panose="02020603050405020304" pitchFamily="18" charset="0"/>
                <a:cs typeface="Times New Roman" panose="02020603050405020304" pitchFamily="18" charset="0"/>
              </a:rPr>
              <a:t>đình</a:t>
            </a:r>
            <a:r>
              <a:rPr lang="vi-VN" sz="3600" dirty="0">
                <a:solidFill>
                  <a:schemeClr val="tx1"/>
                </a:solidFill>
                <a:latin typeface="Times New Roman" panose="02020603050405020304" pitchFamily="18" charset="0"/>
                <a:cs typeface="Times New Roman" panose="02020603050405020304" pitchFamily="18" charset="0"/>
              </a:rPr>
              <a:t>, cá nhân trong phòng, chống bạo lực gia đình</a:t>
            </a:r>
            <a:endParaRPr lang="en-US" sz="36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8747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1" y="209006"/>
            <a:ext cx="10539412" cy="718457"/>
          </a:xfrm>
        </p:spPr>
        <p:txBody>
          <a:bodyPr>
            <a:noAutofit/>
          </a:bodyPr>
          <a:lstStyle/>
          <a:p>
            <a:r>
              <a:rPr lang="en-US" sz="4000" b="1" dirty="0">
                <a:solidFill>
                  <a:srgbClr val="FF0000"/>
                </a:solidFill>
                <a:latin typeface="Times New Roman" panose="02020603050405020304" pitchFamily="18" charset="0"/>
                <a:cs typeface="Times New Roman" panose="02020603050405020304" pitchFamily="18" charset="0"/>
              </a:rPr>
              <a:t>2. </a:t>
            </a:r>
            <a:r>
              <a:rPr lang="en-US" sz="4000" b="1" dirty="0" err="1">
                <a:solidFill>
                  <a:srgbClr val="FF0000"/>
                </a:solidFill>
                <a:latin typeface="Times New Roman" panose="02020603050405020304" pitchFamily="18" charset="0"/>
                <a:cs typeface="Times New Roman" panose="02020603050405020304" pitchFamily="18" charset="0"/>
              </a:rPr>
              <a:t>Thế</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nào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hành</a:t>
            </a:r>
            <a:r>
              <a:rPr lang="en-US" sz="4000" b="1" dirty="0">
                <a:solidFill>
                  <a:srgbClr val="FF0000"/>
                </a:solidFill>
                <a:latin typeface="Times New Roman" panose="02020603050405020304" pitchFamily="18" charset="0"/>
                <a:cs typeface="Times New Roman" panose="02020603050405020304" pitchFamily="18" charset="0"/>
              </a:rPr>
              <a:t> vi </a:t>
            </a:r>
            <a:r>
              <a:rPr lang="en-US" sz="4000" b="1" dirty="0" err="1">
                <a:solidFill>
                  <a:srgbClr val="FF0000"/>
                </a:solidFill>
                <a:latin typeface="Times New Roman" panose="02020603050405020304" pitchFamily="18" charset="0"/>
                <a:cs typeface="Times New Roman" panose="02020603050405020304" pitchFamily="18" charset="0"/>
              </a:rPr>
              <a:t>bạo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lực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đình</a:t>
            </a:r>
            <a:r>
              <a:rPr lang="en-US" sz="4000" b="1" dirty="0">
                <a:solidFill>
                  <a:srgbClr val="FF0000"/>
                </a:solidFill>
                <a:latin typeface="Times New Roman" panose="02020603050405020304" pitchFamily="18" charset="0"/>
                <a:cs typeface="Times New Roman" panose="02020603050405020304" pitchFamily="18" charset="0"/>
              </a:rPr>
              <a:t> ?</a:t>
            </a:r>
            <a:br>
              <a:rPr lang="en-US" sz="4000" b="1" dirty="0">
                <a:solidFill>
                  <a:srgbClr val="FF0000"/>
                </a:solidFill>
                <a:latin typeface="Times New Roman" panose="02020603050405020304" pitchFamily="18" charset="0"/>
                <a:cs typeface="Times New Roman" panose="02020603050405020304" pitchFamily="18" charset="0"/>
              </a:rPr>
            </a:b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65200" y="927463"/>
            <a:ext cx="10539412" cy="5682343"/>
          </a:xfrm>
        </p:spPr>
        <p:txBody>
          <a:bodyPr>
            <a:normAutofit lnSpcReduction="10000"/>
          </a:bodyPr>
          <a:lstStyle/>
          <a:p>
            <a:pPr marL="0" indent="0" algn="just">
              <a:buNone/>
            </a:pPr>
            <a:r>
              <a:rPr lang="en-US" sz="40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Bạo</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lực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gia</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đình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là</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hành</a:t>
            </a:r>
            <a:r>
              <a:rPr lang="en-US" sz="3200" dirty="0" smtClean="0">
                <a:solidFill>
                  <a:srgbClr val="0070C0"/>
                </a:solidFill>
                <a:latin typeface="Times New Roman" panose="02020603050405020304" pitchFamily="18" charset="0"/>
                <a:cs typeface="Times New Roman" panose="02020603050405020304" pitchFamily="18" charset="0"/>
              </a:rPr>
              <a:t> vi </a:t>
            </a:r>
            <a:r>
              <a:rPr lang="en-US" sz="3200" dirty="0" err="1" smtClean="0">
                <a:solidFill>
                  <a:srgbClr val="0070C0"/>
                </a:solidFill>
                <a:latin typeface="Times New Roman" panose="02020603050405020304" pitchFamily="18" charset="0"/>
                <a:cs typeface="Times New Roman" panose="02020603050405020304" pitchFamily="18" charset="0"/>
              </a:rPr>
              <a:t>cố</a:t>
            </a:r>
            <a:r>
              <a:rPr lang="en-US" sz="3200" dirty="0" smtClean="0">
                <a:solidFill>
                  <a:srgbClr val="0070C0"/>
                </a:solidFill>
                <a:latin typeface="Times New Roman" panose="02020603050405020304" pitchFamily="18" charset="0"/>
                <a:cs typeface="Times New Roman" panose="02020603050405020304" pitchFamily="18" charset="0"/>
              </a:rPr>
              <a:t> ý </a:t>
            </a:r>
            <a:r>
              <a:rPr lang="en-US" sz="3200" dirty="0" err="1" smtClean="0">
                <a:solidFill>
                  <a:srgbClr val="0070C0"/>
                </a:solidFill>
                <a:latin typeface="Times New Roman" panose="02020603050405020304" pitchFamily="18" charset="0"/>
                <a:cs typeface="Times New Roman" panose="02020603050405020304" pitchFamily="18" charset="0"/>
              </a:rPr>
              <a:t>của</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thành</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viên</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gia</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đình</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gây</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tổn</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hại</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hoặc</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có</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khả</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năng</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gây</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tổn</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hại</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về</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thể</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chất</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tinh</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thần</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tình</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dục</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kinh</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tế</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đối</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với</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thành</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viên</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khác</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trong</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gia</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đình</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Khoản</a:t>
            </a:r>
            <a:r>
              <a:rPr lang="en-US" sz="3200" dirty="0" smtClean="0">
                <a:solidFill>
                  <a:srgbClr val="0070C0"/>
                </a:solidFill>
                <a:latin typeface="Times New Roman" panose="02020603050405020304" pitchFamily="18" charset="0"/>
                <a:cs typeface="Times New Roman" panose="02020603050405020304" pitchFamily="18" charset="0"/>
              </a:rPr>
              <a:t> 1 </a:t>
            </a:r>
            <a:r>
              <a:rPr lang="en-US" sz="3200" dirty="0" err="1" smtClean="0">
                <a:solidFill>
                  <a:srgbClr val="0070C0"/>
                </a:solidFill>
                <a:latin typeface="Times New Roman" panose="02020603050405020304" pitchFamily="18" charset="0"/>
                <a:cs typeface="Times New Roman" panose="02020603050405020304" pitchFamily="18" charset="0"/>
              </a:rPr>
              <a:t>Điều</a:t>
            </a:r>
            <a:r>
              <a:rPr lang="en-US" sz="3200" dirty="0" smtClean="0">
                <a:solidFill>
                  <a:srgbClr val="0070C0"/>
                </a:solidFill>
                <a:latin typeface="Times New Roman" panose="02020603050405020304" pitchFamily="18" charset="0"/>
                <a:cs typeface="Times New Roman" panose="02020603050405020304" pitchFamily="18" charset="0"/>
              </a:rPr>
              <a:t> 2 </a:t>
            </a:r>
            <a:r>
              <a:rPr lang="en-US" sz="3200" dirty="0" err="1" smtClean="0">
                <a:solidFill>
                  <a:srgbClr val="0070C0"/>
                </a:solidFill>
                <a:latin typeface="Times New Roman" panose="02020603050405020304" pitchFamily="18" charset="0"/>
                <a:cs typeface="Times New Roman" panose="02020603050405020304" pitchFamily="18" charset="0"/>
              </a:rPr>
              <a:t>Luật</a:t>
            </a:r>
            <a:r>
              <a:rPr lang="en-US" sz="3200" dirty="0" smtClean="0">
                <a:solidFill>
                  <a:srgbClr val="0070C0"/>
                </a:solidFill>
                <a:latin typeface="Times New Roman" panose="02020603050405020304" pitchFamily="18" charset="0"/>
                <a:cs typeface="Times New Roman" panose="02020603050405020304" pitchFamily="18" charset="0"/>
              </a:rPr>
              <a:t> PCBLGĐ 2022)</a:t>
            </a:r>
          </a:p>
          <a:p>
            <a:pPr marL="0" indent="0">
              <a:buNone/>
            </a:pPr>
            <a:r>
              <a:rPr lang="en-US" sz="3200" dirty="0" smtClean="0">
                <a:solidFill>
                  <a:srgbClr val="0070C0"/>
                </a:solidFill>
                <a:latin typeface="Times New Roman" panose="02020603050405020304" pitchFamily="18" charset="0"/>
                <a:cs typeface="Times New Roman" panose="02020603050405020304" pitchFamily="18" charset="0"/>
              </a:rPr>
              <a:t>	</a:t>
            </a:r>
            <a:r>
              <a:rPr lang="vi-VN" sz="3200" dirty="0" smtClean="0">
                <a:solidFill>
                  <a:srgbClr val="FF0000"/>
                </a:solidFill>
                <a:latin typeface="Times New Roman" panose="02020603050405020304" pitchFamily="18" charset="0"/>
                <a:cs typeface="Times New Roman" panose="02020603050405020304" pitchFamily="18" charset="0"/>
              </a:rPr>
              <a:t>Thành </a:t>
            </a:r>
            <a:r>
              <a:rPr lang="vi-VN" sz="3200" dirty="0">
                <a:solidFill>
                  <a:srgbClr val="FF0000"/>
                </a:solidFill>
                <a:latin typeface="Times New Roman" panose="02020603050405020304" pitchFamily="18" charset="0"/>
                <a:cs typeface="Times New Roman" panose="02020603050405020304" pitchFamily="18" charset="0"/>
              </a:rPr>
              <a:t>viên gia đình</a:t>
            </a:r>
            <a:r>
              <a:rPr lang="vi-VN" sz="3200" dirty="0">
                <a:solidFill>
                  <a:srgbClr val="0070C0"/>
                </a:solidFill>
                <a:latin typeface="Times New Roman" panose="02020603050405020304" pitchFamily="18" charset="0"/>
                <a:cs typeface="Times New Roman" panose="02020603050405020304" pitchFamily="18" charset="0"/>
              </a:rPr>
              <a:t> bao gồm vợ, chồng; cha mẹ đẻ, cha mẹ nuôi, cha dượng, mẹ kế, cha mẹ vợ, cha mẹ chồng; con đẻ, con nuôi, con riêng của vợ hoặc chồng, con dâu, con rể; anh, chị, em cùng cha mẹ, anh, chị, em cùng cha khác mẹ, anh, chị, em cùng mẹ khác cha, anh rể, em rể, chị dâu, em dâu của người cùng cha mẹ hoặc cùng cha khác mẹ, cùng mẹ khác cha; ông bà nội, ông bà ngoại; cháu nội, cháu ngoại; cô, dì, chú, cậu, bác ruột và cháu ruột</a:t>
            </a:r>
            <a:r>
              <a:rPr lang="vi-VN" sz="3200" dirty="0" smtClean="0">
                <a:solidFill>
                  <a:srgbClr val="0070C0"/>
                </a:solidFill>
                <a:latin typeface="Times New Roman" panose="02020603050405020304" pitchFamily="18" charset="0"/>
                <a:cs typeface="Times New Roman" panose="02020603050405020304" pitchFamily="18" charset="0"/>
              </a:rPr>
              <a:t>.</a:t>
            </a:r>
            <a:r>
              <a:rPr lang="vi-VN" sz="3200" dirty="0">
                <a:solidFill>
                  <a:srgbClr val="0070C0"/>
                </a:solidFill>
                <a:latin typeface="Times New Roman" panose="02020603050405020304" pitchFamily="18" charset="0"/>
                <a:cs typeface="Times New Roman" panose="02020603050405020304" pitchFamily="18" charset="0"/>
              </a:rPr>
              <a:t> </a:t>
            </a:r>
            <a:r>
              <a:rPr lang="en-US" sz="3200" dirty="0" smtClean="0">
                <a:solidFill>
                  <a:srgbClr val="0070C0"/>
                </a:solidFill>
                <a:latin typeface="Times New Roman" panose="02020603050405020304" pitchFamily="18" charset="0"/>
                <a:cs typeface="Times New Roman" panose="02020603050405020304" pitchFamily="18" charset="0"/>
              </a:rPr>
              <a:t>(</a:t>
            </a:r>
            <a:r>
              <a:rPr lang="vi-VN" sz="3200" dirty="0" smtClean="0">
                <a:solidFill>
                  <a:srgbClr val="0070C0"/>
                </a:solidFill>
                <a:latin typeface="Times New Roman" panose="02020603050405020304" pitchFamily="18" charset="0"/>
                <a:cs typeface="Times New Roman" panose="02020603050405020304" pitchFamily="18" charset="0"/>
              </a:rPr>
              <a:t>Điều </a:t>
            </a:r>
            <a:r>
              <a:rPr lang="vi-VN" sz="3200" dirty="0">
                <a:solidFill>
                  <a:srgbClr val="0070C0"/>
                </a:solidFill>
                <a:latin typeface="Times New Roman" panose="02020603050405020304" pitchFamily="18" charset="0"/>
                <a:cs typeface="Times New Roman" panose="02020603050405020304" pitchFamily="18" charset="0"/>
              </a:rPr>
              <a:t>3 Luật Hôn nhân và gia đình </a:t>
            </a:r>
            <a:r>
              <a:rPr lang="vi-VN" sz="3200" dirty="0" smtClean="0">
                <a:solidFill>
                  <a:srgbClr val="0070C0"/>
                </a:solidFill>
                <a:latin typeface="Times New Roman" panose="02020603050405020304" pitchFamily="18" charset="0"/>
                <a:cs typeface="Times New Roman" panose="02020603050405020304" pitchFamily="18" charset="0"/>
              </a:rPr>
              <a:t>2014</a:t>
            </a:r>
            <a:r>
              <a:rPr lang="en-US" sz="3200" dirty="0" smtClean="0">
                <a:solidFill>
                  <a:srgbClr val="0070C0"/>
                </a:solidFill>
                <a:latin typeface="Times New Roman" panose="02020603050405020304" pitchFamily="18" charset="0"/>
                <a:cs typeface="Times New Roman" panose="02020603050405020304" pitchFamily="18" charset="0"/>
              </a:rPr>
              <a:t>)</a:t>
            </a:r>
            <a:endParaRPr lang="vi-VN" sz="3200" dirty="0">
              <a:solidFill>
                <a:srgbClr val="0070C0"/>
              </a:solidFill>
              <a:latin typeface="Times New Roman" panose="02020603050405020304" pitchFamily="18" charset="0"/>
              <a:cs typeface="Times New Roman" panose="02020603050405020304" pitchFamily="18" charset="0"/>
            </a:endParaRPr>
          </a:p>
          <a:p>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9568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1" y="222070"/>
            <a:ext cx="10539412" cy="770707"/>
          </a:xfrm>
        </p:spPr>
        <p:txBody>
          <a:bodyPr>
            <a:normAutofit fontScale="90000"/>
          </a:bodyPr>
          <a:lstStyle/>
          <a:p>
            <a:r>
              <a:rPr lang="en-US" sz="4000" b="1" dirty="0">
                <a:solidFill>
                  <a:schemeClr val="tx1"/>
                </a:solidFill>
                <a:latin typeface="Times New Roman" panose="02020603050405020304" pitchFamily="18" charset="0"/>
                <a:cs typeface="Times New Roman" panose="02020603050405020304" pitchFamily="18" charset="0"/>
              </a:rPr>
              <a:t>3. </a:t>
            </a:r>
            <a:r>
              <a:rPr lang="en-US" sz="4000" b="1" dirty="0" err="1">
                <a:solidFill>
                  <a:schemeClr val="tx1"/>
                </a:solidFill>
                <a:latin typeface="Times New Roman" panose="02020603050405020304" pitchFamily="18" charset="0"/>
                <a:cs typeface="Times New Roman" panose="02020603050405020304" pitchFamily="18" charset="0"/>
              </a:rPr>
              <a:t>Các</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hành</a:t>
            </a:r>
            <a:r>
              <a:rPr lang="en-US" sz="4000" b="1" dirty="0">
                <a:solidFill>
                  <a:schemeClr val="tx1"/>
                </a:solidFill>
                <a:latin typeface="Times New Roman" panose="02020603050405020304" pitchFamily="18" charset="0"/>
                <a:cs typeface="Times New Roman" panose="02020603050405020304" pitchFamily="18" charset="0"/>
              </a:rPr>
              <a:t> vi </a:t>
            </a:r>
            <a:r>
              <a:rPr lang="en-US" sz="4000" b="1" dirty="0" err="1">
                <a:solidFill>
                  <a:schemeClr val="tx1"/>
                </a:solidFill>
                <a:latin typeface="Times New Roman" panose="02020603050405020304" pitchFamily="18" charset="0"/>
                <a:cs typeface="Times New Roman" panose="02020603050405020304" pitchFamily="18" charset="0"/>
              </a:rPr>
              <a:t>bạo</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lực</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gia</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đình</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
            </a:r>
            <a:br>
              <a:rPr lang="en-US" sz="4000" b="1" dirty="0">
                <a:solidFill>
                  <a:srgbClr val="FF0000"/>
                </a:solidFill>
                <a:latin typeface="Times New Roman" panose="02020603050405020304" pitchFamily="18" charset="0"/>
                <a:cs typeface="Times New Roman" panose="02020603050405020304" pitchFamily="18" charset="0"/>
              </a:rPr>
            </a:b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65199" y="992777"/>
            <a:ext cx="10974251" cy="5512526"/>
          </a:xfrm>
        </p:spPr>
        <p:txBody>
          <a:bodyPr>
            <a:noAutofit/>
          </a:bodyPr>
          <a:lstStyle/>
          <a:p>
            <a:pPr marL="0" indent="0" algn="just">
              <a:buNone/>
            </a:pPr>
            <a:r>
              <a:rPr lang="en-US" sz="2800" dirty="0" smtClean="0">
                <a:solidFill>
                  <a:srgbClr val="C00000"/>
                </a:solidFill>
                <a:latin typeface="Times New Roman" panose="02020603050405020304" pitchFamily="18" charset="0"/>
                <a:cs typeface="Times New Roman" panose="02020603050405020304" pitchFamily="18" charset="0"/>
              </a:rPr>
              <a:t>16 </a:t>
            </a:r>
            <a:r>
              <a:rPr lang="en-US" sz="2800" dirty="0" err="1" smtClean="0">
                <a:solidFill>
                  <a:srgbClr val="C00000"/>
                </a:solidFill>
                <a:latin typeface="Times New Roman" panose="02020603050405020304" pitchFamily="18" charset="0"/>
                <a:cs typeface="Times New Roman" panose="02020603050405020304" pitchFamily="18" charset="0"/>
              </a:rPr>
              <a:t>nhóm</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hành</a:t>
            </a:r>
            <a:r>
              <a:rPr lang="en-US" sz="2800" dirty="0" smtClean="0">
                <a:solidFill>
                  <a:srgbClr val="C00000"/>
                </a:solidFill>
                <a:latin typeface="Times New Roman" panose="02020603050405020304" pitchFamily="18" charset="0"/>
                <a:cs typeface="Times New Roman" panose="02020603050405020304" pitchFamily="18" charset="0"/>
              </a:rPr>
              <a:t> vi </a:t>
            </a:r>
            <a:r>
              <a:rPr lang="en-US" sz="2800" dirty="0" err="1" smtClean="0">
                <a:solidFill>
                  <a:srgbClr val="C00000"/>
                </a:solidFill>
                <a:latin typeface="Times New Roman" panose="02020603050405020304" pitchFamily="18" charset="0"/>
                <a:cs typeface="Times New Roman" panose="02020603050405020304" pitchFamily="18" charset="0"/>
              </a:rPr>
              <a:t>bạo</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lực</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gia</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đình</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Luật</a:t>
            </a:r>
            <a:r>
              <a:rPr lang="en-US" sz="2800" dirty="0" smtClean="0">
                <a:solidFill>
                  <a:srgbClr val="C00000"/>
                </a:solidFill>
                <a:latin typeface="Times New Roman" panose="02020603050405020304" pitchFamily="18" charset="0"/>
                <a:cs typeface="Times New Roman" panose="02020603050405020304" pitchFamily="18" charset="0"/>
              </a:rPr>
              <a:t> 2007 </a:t>
            </a:r>
            <a:r>
              <a:rPr lang="en-US" sz="2800" dirty="0" err="1" smtClean="0">
                <a:solidFill>
                  <a:srgbClr val="C00000"/>
                </a:solidFill>
                <a:latin typeface="Times New Roman" panose="02020603050405020304" pitchFamily="18" charset="0"/>
                <a:cs typeface="Times New Roman" panose="02020603050405020304" pitchFamily="18" charset="0"/>
              </a:rPr>
              <a:t>có</a:t>
            </a:r>
            <a:r>
              <a:rPr lang="en-US" sz="2800" dirty="0" smtClean="0">
                <a:solidFill>
                  <a:srgbClr val="C00000"/>
                </a:solidFill>
                <a:latin typeface="Times New Roman" panose="02020603050405020304" pitchFamily="18" charset="0"/>
                <a:cs typeface="Times New Roman" panose="02020603050405020304" pitchFamily="18" charset="0"/>
              </a:rPr>
              <a:t> 9 </a:t>
            </a:r>
            <a:r>
              <a:rPr lang="en-US" sz="2800" dirty="0" err="1" smtClean="0">
                <a:solidFill>
                  <a:srgbClr val="C00000"/>
                </a:solidFill>
                <a:latin typeface="Times New Roman" panose="02020603050405020304" pitchFamily="18" charset="0"/>
                <a:cs typeface="Times New Roman" panose="02020603050405020304" pitchFamily="18" charset="0"/>
              </a:rPr>
              <a:t>nhóm</a:t>
            </a:r>
            <a:r>
              <a:rPr lang="en-US" sz="2800" dirty="0" smtClean="0">
                <a:solidFill>
                  <a:srgbClr val="C00000"/>
                </a:solidFill>
                <a:latin typeface="Times New Roman" panose="02020603050405020304" pitchFamily="18" charset="0"/>
                <a:cs typeface="Times New Roman" panose="02020603050405020304" pitchFamily="18" charset="0"/>
              </a:rPr>
              <a:t>)</a:t>
            </a:r>
          </a:p>
          <a:p>
            <a:pPr marL="0" indent="0" algn="just">
              <a:buNone/>
            </a:pPr>
            <a:r>
              <a:rPr lang="vi-VN" sz="2800" dirty="0">
                <a:solidFill>
                  <a:srgbClr val="C00000"/>
                </a:solidFill>
                <a:latin typeface="Times New Roman" panose="02020603050405020304" pitchFamily="18" charset="0"/>
                <a:cs typeface="Times New Roman" panose="02020603050405020304" pitchFamily="18" charset="0"/>
              </a:rPr>
              <a:t>a) Hành hạ, ngược đãi, đánh đập, đe dọa hoặc hành vi cố ý khác xâm hại đến sức khỏe, tính mạng;</a:t>
            </a:r>
          </a:p>
          <a:p>
            <a:pPr marL="0" indent="0" algn="just">
              <a:buNone/>
            </a:pPr>
            <a:r>
              <a:rPr lang="vi-VN" sz="2800" dirty="0">
                <a:solidFill>
                  <a:srgbClr val="C00000"/>
                </a:solidFill>
                <a:latin typeface="Times New Roman" panose="02020603050405020304" pitchFamily="18" charset="0"/>
                <a:cs typeface="Times New Roman" panose="02020603050405020304" pitchFamily="18" charset="0"/>
              </a:rPr>
              <a:t>b) Lăng mạ, chì chiết hoặc hành vi cố ý khác xúc phạm danh dự, nhân phẩm;</a:t>
            </a:r>
          </a:p>
          <a:p>
            <a:pPr marL="0" indent="0" algn="just">
              <a:buNone/>
            </a:pPr>
            <a:r>
              <a:rPr lang="vi-VN" sz="2800" dirty="0">
                <a:solidFill>
                  <a:srgbClr val="C00000"/>
                </a:solidFill>
                <a:latin typeface="Times New Roman" panose="02020603050405020304" pitchFamily="18" charset="0"/>
                <a:cs typeface="Times New Roman" panose="02020603050405020304" pitchFamily="18" charset="0"/>
              </a:rPr>
              <a:t>c) Cưỡng ép chứng kiến bạo lực đối với người, con vật nhằm gây áp lực thường xuyên về tâm lý;</a:t>
            </a:r>
          </a:p>
          <a:p>
            <a:pPr marL="0" indent="0" algn="just">
              <a:buNone/>
            </a:pPr>
            <a:r>
              <a:rPr lang="vi-VN" sz="2800" dirty="0">
                <a:solidFill>
                  <a:srgbClr val="C00000"/>
                </a:solidFill>
                <a:latin typeface="Times New Roman" panose="02020603050405020304" pitchFamily="18" charset="0"/>
                <a:cs typeface="Times New Roman" panose="02020603050405020304" pitchFamily="18" charset="0"/>
              </a:rPr>
              <a:t>d) Bỏ mặc, không quan tâm; không nuôi dưỡng, chăm sóc thành viên gia đình là trẻ em, phụ nữ mang thai, phụ nữ đang nuôi con dưới 36 tháng tuổi, người cao tuổi, người khuyết tật, người không có khả năng tự chăm sóc; không giáo dục thành viên gia đình là trẻ em;</a:t>
            </a:r>
            <a:endParaRPr lang="en-US" sz="2800" dirty="0" smtClean="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8388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1" y="222070"/>
            <a:ext cx="10539412" cy="822960"/>
          </a:xfrm>
        </p:spPr>
        <p:txBody>
          <a:bodyPr>
            <a:normAutofit fontScale="90000"/>
          </a:bodyPr>
          <a:lstStyle/>
          <a:p>
            <a:r>
              <a:rPr lang="en-US" sz="4000" b="1" dirty="0">
                <a:solidFill>
                  <a:srgbClr val="FF0000"/>
                </a:solidFill>
                <a:latin typeface="Times New Roman" panose="02020603050405020304" pitchFamily="18" charset="0"/>
                <a:cs typeface="Times New Roman" panose="02020603050405020304" pitchFamily="18" charset="0"/>
              </a:rPr>
              <a:t>3. </a:t>
            </a:r>
            <a:r>
              <a:rPr lang="en-US" sz="4000" b="1" dirty="0" err="1">
                <a:solidFill>
                  <a:srgbClr val="FF0000"/>
                </a:solidFill>
                <a:latin typeface="Times New Roman" panose="02020603050405020304" pitchFamily="18" charset="0"/>
                <a:cs typeface="Times New Roman" panose="02020603050405020304" pitchFamily="18" charset="0"/>
              </a:rPr>
              <a:t>Các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hành</a:t>
            </a:r>
            <a:r>
              <a:rPr lang="en-US" sz="4000" b="1" dirty="0">
                <a:solidFill>
                  <a:srgbClr val="FF0000"/>
                </a:solidFill>
                <a:latin typeface="Times New Roman" panose="02020603050405020304" pitchFamily="18" charset="0"/>
                <a:cs typeface="Times New Roman" panose="02020603050405020304" pitchFamily="18" charset="0"/>
              </a:rPr>
              <a:t> vi </a:t>
            </a:r>
            <a:r>
              <a:rPr lang="en-US" sz="4000" b="1" dirty="0" err="1">
                <a:solidFill>
                  <a:srgbClr val="FF0000"/>
                </a:solidFill>
                <a:latin typeface="Times New Roman" panose="02020603050405020304" pitchFamily="18" charset="0"/>
                <a:cs typeface="Times New Roman" panose="02020603050405020304" pitchFamily="18" charset="0"/>
              </a:rPr>
              <a:t>bạo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lực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đình</a:t>
            </a:r>
            <a:r>
              <a:rPr lang="en-US" sz="4000" b="1" dirty="0">
                <a:solidFill>
                  <a:srgbClr val="FF0000"/>
                </a:solidFill>
                <a:latin typeface="Times New Roman" panose="02020603050405020304" pitchFamily="18" charset="0"/>
                <a:cs typeface="Times New Roman" panose="02020603050405020304" pitchFamily="18" charset="0"/>
              </a:rPr>
              <a:t> ?</a:t>
            </a:r>
            <a:br>
              <a:rPr lang="en-US" sz="4000" b="1" dirty="0">
                <a:solidFill>
                  <a:srgbClr val="FF0000"/>
                </a:solidFill>
                <a:latin typeface="Times New Roman" panose="02020603050405020304" pitchFamily="18" charset="0"/>
                <a:cs typeface="Times New Roman" panose="02020603050405020304" pitchFamily="18" charset="0"/>
              </a:rPr>
            </a:b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65200" y="1045030"/>
            <a:ext cx="10539412" cy="5381528"/>
          </a:xfrm>
        </p:spPr>
        <p:txBody>
          <a:bodyPr>
            <a:normAutofit fontScale="92500" lnSpcReduction="20000"/>
          </a:bodyPr>
          <a:lstStyle/>
          <a:p>
            <a:pPr marL="0" indent="0" algn="just">
              <a:buNone/>
            </a:pPr>
            <a:r>
              <a:rPr lang="vi-VN" sz="3600" dirty="0" smtClean="0">
                <a:solidFill>
                  <a:srgbClr val="FF0000"/>
                </a:solidFill>
                <a:latin typeface="Times New Roman" panose="02020603050405020304" pitchFamily="18" charset="0"/>
                <a:cs typeface="Times New Roman" panose="02020603050405020304" pitchFamily="18" charset="0"/>
              </a:rPr>
              <a:t>đ</a:t>
            </a:r>
            <a:r>
              <a:rPr lang="vi-VN" sz="3600" dirty="0">
                <a:solidFill>
                  <a:srgbClr val="FF0000"/>
                </a:solidFill>
                <a:latin typeface="Times New Roman" panose="02020603050405020304" pitchFamily="18" charset="0"/>
                <a:cs typeface="Times New Roman" panose="02020603050405020304" pitchFamily="18" charset="0"/>
              </a:rPr>
              <a:t>) Kỳ thị, phân biệt đối xử về hình thể, giới, giới tính, năng lực của thành viên gia đình;</a:t>
            </a:r>
          </a:p>
          <a:p>
            <a:pPr marL="0" indent="0" algn="just">
              <a:buNone/>
            </a:pPr>
            <a:r>
              <a:rPr lang="vi-VN" sz="3600" dirty="0">
                <a:solidFill>
                  <a:srgbClr val="FF0000"/>
                </a:solidFill>
                <a:latin typeface="Times New Roman" panose="02020603050405020304" pitchFamily="18" charset="0"/>
                <a:cs typeface="Times New Roman" panose="02020603050405020304" pitchFamily="18" charset="0"/>
              </a:rPr>
              <a:t>e) Ngăn cản thành viên gia đình gặp gỡ người thân, có quan hệ xã hội hợp pháp, lành mạnh hoặc hành vi khác nhằm cô lập, gây áp lực thường xuyên về tâm lý;</a:t>
            </a:r>
          </a:p>
          <a:p>
            <a:pPr marL="0" indent="0" algn="just">
              <a:buNone/>
            </a:pPr>
            <a:r>
              <a:rPr lang="vi-VN" sz="3600" dirty="0">
                <a:solidFill>
                  <a:srgbClr val="FF0000"/>
                </a:solidFill>
                <a:latin typeface="Times New Roman" panose="02020603050405020304" pitchFamily="18" charset="0"/>
                <a:cs typeface="Times New Roman" panose="02020603050405020304" pitchFamily="18" charset="0"/>
              </a:rPr>
              <a:t>g) Ngăn cản việc thực hiện quyền, nghĩa vụ trong quan hệ gia đình giữa ông, bà và cháu; giữa cha, mẹ và con; giữa vợ và chồng; giữa anh, chị, em với nhau;</a:t>
            </a:r>
          </a:p>
          <a:p>
            <a:pPr marL="0" indent="0" algn="just">
              <a:buNone/>
            </a:pPr>
            <a:r>
              <a:rPr lang="vi-VN" sz="3600" dirty="0">
                <a:solidFill>
                  <a:srgbClr val="FF0000"/>
                </a:solidFill>
                <a:latin typeface="Times New Roman" panose="02020603050405020304" pitchFamily="18" charset="0"/>
                <a:cs typeface="Times New Roman" panose="02020603050405020304" pitchFamily="18" charset="0"/>
              </a:rPr>
              <a:t>h) Tiết lộ hoặc phát tán thông tin về đời sống riêng tư, bí mật cá nhân và bí mật gia đình của thành viên gia đình nhằm xúc phạm danh dự, nhân phẩm;</a:t>
            </a:r>
            <a:endParaRPr lang="en-US" sz="3600"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1124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1" y="235132"/>
            <a:ext cx="10539412" cy="718458"/>
          </a:xfrm>
        </p:spPr>
        <p:txBody>
          <a:bodyPr>
            <a:normAutofit fontScale="90000"/>
          </a:bodyPr>
          <a:lstStyle/>
          <a:p>
            <a:r>
              <a:rPr lang="en-US" sz="4000" b="1" dirty="0">
                <a:solidFill>
                  <a:srgbClr val="FF0000"/>
                </a:solidFill>
                <a:latin typeface="Times New Roman" panose="02020603050405020304" pitchFamily="18" charset="0"/>
                <a:cs typeface="Times New Roman" panose="02020603050405020304" pitchFamily="18" charset="0"/>
              </a:rPr>
              <a:t>3. </a:t>
            </a:r>
            <a:r>
              <a:rPr lang="en-US" sz="4000" b="1" dirty="0" err="1">
                <a:solidFill>
                  <a:srgbClr val="FF0000"/>
                </a:solidFill>
                <a:latin typeface="Times New Roman" panose="02020603050405020304" pitchFamily="18" charset="0"/>
                <a:cs typeface="Times New Roman" panose="02020603050405020304" pitchFamily="18" charset="0"/>
              </a:rPr>
              <a:t>Các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hành</a:t>
            </a:r>
            <a:r>
              <a:rPr lang="en-US" sz="4000" b="1" dirty="0">
                <a:solidFill>
                  <a:srgbClr val="FF0000"/>
                </a:solidFill>
                <a:latin typeface="Times New Roman" panose="02020603050405020304" pitchFamily="18" charset="0"/>
                <a:cs typeface="Times New Roman" panose="02020603050405020304" pitchFamily="18" charset="0"/>
              </a:rPr>
              <a:t> vi </a:t>
            </a:r>
            <a:r>
              <a:rPr lang="en-US" sz="4000" b="1" dirty="0" err="1">
                <a:solidFill>
                  <a:srgbClr val="FF0000"/>
                </a:solidFill>
                <a:latin typeface="Times New Roman" panose="02020603050405020304" pitchFamily="18" charset="0"/>
                <a:cs typeface="Times New Roman" panose="02020603050405020304" pitchFamily="18" charset="0"/>
              </a:rPr>
              <a:t>bạo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lực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đình</a:t>
            </a:r>
            <a:r>
              <a:rPr lang="en-US" sz="4000" b="1" dirty="0">
                <a:solidFill>
                  <a:srgbClr val="FF0000"/>
                </a:solidFill>
                <a:latin typeface="Times New Roman" panose="02020603050405020304" pitchFamily="18" charset="0"/>
                <a:cs typeface="Times New Roman" panose="02020603050405020304" pitchFamily="18" charset="0"/>
              </a:rPr>
              <a:t> ?</a:t>
            </a:r>
            <a:br>
              <a:rPr lang="en-US" sz="4000" b="1" dirty="0">
                <a:solidFill>
                  <a:srgbClr val="FF0000"/>
                </a:solidFill>
                <a:latin typeface="Times New Roman" panose="02020603050405020304" pitchFamily="18" charset="0"/>
                <a:cs typeface="Times New Roman" panose="02020603050405020304" pitchFamily="18" charset="0"/>
              </a:rPr>
            </a:b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65200" y="953590"/>
            <a:ext cx="10539412" cy="5395695"/>
          </a:xfrm>
        </p:spPr>
        <p:txBody>
          <a:bodyPr>
            <a:normAutofit lnSpcReduction="10000"/>
          </a:bodyPr>
          <a:lstStyle/>
          <a:p>
            <a:pPr marL="0" indent="0" algn="just">
              <a:buNone/>
            </a:pPr>
            <a:r>
              <a:rPr lang="vi-VN" sz="3600" dirty="0" smtClean="0">
                <a:solidFill>
                  <a:schemeClr val="tx1"/>
                </a:solidFill>
                <a:latin typeface="Times New Roman" panose="02020603050405020304" pitchFamily="18" charset="0"/>
                <a:cs typeface="Times New Roman" panose="02020603050405020304" pitchFamily="18" charset="0"/>
              </a:rPr>
              <a:t>i</a:t>
            </a:r>
            <a:r>
              <a:rPr lang="vi-VN" sz="3600" dirty="0">
                <a:solidFill>
                  <a:schemeClr val="tx1"/>
                </a:solidFill>
                <a:latin typeface="Times New Roman" panose="02020603050405020304" pitchFamily="18" charset="0"/>
                <a:cs typeface="Times New Roman" panose="02020603050405020304" pitchFamily="18" charset="0"/>
              </a:rPr>
              <a:t>) Cưỡng ép thực hiện hành vi quan hệ tình dục trái ý muốn của vợ hoặc chồng;</a:t>
            </a:r>
          </a:p>
          <a:p>
            <a:pPr marL="0" indent="0" algn="just">
              <a:buNone/>
            </a:pPr>
            <a:r>
              <a:rPr lang="vi-VN" sz="3600" dirty="0">
                <a:solidFill>
                  <a:schemeClr val="tx1"/>
                </a:solidFill>
                <a:latin typeface="Times New Roman" panose="02020603050405020304" pitchFamily="18" charset="0"/>
                <a:cs typeface="Times New Roman" panose="02020603050405020304" pitchFamily="18" charset="0"/>
              </a:rPr>
              <a:t>k) Cưỡng ép trình diễn hành vi khiêu dâm; cưỡng ép nghe âm thanh, xem hình ảnh, đọc nội dung khiêu dâm, kích thích bạo lực;</a:t>
            </a:r>
          </a:p>
          <a:p>
            <a:pPr marL="0" indent="0" algn="just">
              <a:buNone/>
            </a:pPr>
            <a:r>
              <a:rPr lang="vi-VN" sz="3600" dirty="0">
                <a:solidFill>
                  <a:schemeClr val="tx1"/>
                </a:solidFill>
                <a:latin typeface="Times New Roman" panose="02020603050405020304" pitchFamily="18" charset="0"/>
                <a:cs typeface="Times New Roman" panose="02020603050405020304" pitchFamily="18" charset="0"/>
              </a:rPr>
              <a:t>l) Cưỡng ép tảo hôn, kết hôn, ly hôn hoặc cản trở kết hôn, ly hôn hợp pháp;</a:t>
            </a:r>
          </a:p>
          <a:p>
            <a:pPr marL="0" indent="0" algn="just">
              <a:buNone/>
            </a:pPr>
            <a:r>
              <a:rPr lang="vi-VN" sz="3600" dirty="0">
                <a:solidFill>
                  <a:schemeClr val="tx1"/>
                </a:solidFill>
                <a:latin typeface="Times New Roman" panose="02020603050405020304" pitchFamily="18" charset="0"/>
                <a:cs typeface="Times New Roman" panose="02020603050405020304" pitchFamily="18" charset="0"/>
              </a:rPr>
              <a:t>m) Cưỡng ép mang thai, phá thai, lựa chọn giới tính thai nhi;</a:t>
            </a:r>
            <a:endParaRPr lang="en-US" sz="36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5166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1" y="624110"/>
            <a:ext cx="10539412" cy="805445"/>
          </a:xfrm>
        </p:spPr>
        <p:txBody>
          <a:bodyPr>
            <a:noAutofit/>
          </a:bodyPr>
          <a:lstStyle/>
          <a:p>
            <a:r>
              <a:rPr lang="en-US" sz="4000" b="1" dirty="0">
                <a:solidFill>
                  <a:srgbClr val="FF0000"/>
                </a:solidFill>
                <a:latin typeface="Times New Roman" panose="02020603050405020304" pitchFamily="18" charset="0"/>
                <a:cs typeface="Times New Roman" panose="02020603050405020304" pitchFamily="18" charset="0"/>
              </a:rPr>
              <a:t>3. </a:t>
            </a:r>
            <a:r>
              <a:rPr lang="en-US" sz="4000" b="1" dirty="0" err="1">
                <a:solidFill>
                  <a:srgbClr val="FF0000"/>
                </a:solidFill>
                <a:latin typeface="Times New Roman" panose="02020603050405020304" pitchFamily="18" charset="0"/>
                <a:cs typeface="Times New Roman" panose="02020603050405020304" pitchFamily="18" charset="0"/>
              </a:rPr>
              <a:t>Các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hành</a:t>
            </a:r>
            <a:r>
              <a:rPr lang="en-US" sz="4000" b="1" dirty="0">
                <a:solidFill>
                  <a:srgbClr val="FF0000"/>
                </a:solidFill>
                <a:latin typeface="Times New Roman" panose="02020603050405020304" pitchFamily="18" charset="0"/>
                <a:cs typeface="Times New Roman" panose="02020603050405020304" pitchFamily="18" charset="0"/>
              </a:rPr>
              <a:t> vi </a:t>
            </a:r>
            <a:r>
              <a:rPr lang="en-US" sz="4000" b="1" dirty="0" err="1">
                <a:solidFill>
                  <a:srgbClr val="FF0000"/>
                </a:solidFill>
                <a:latin typeface="Times New Roman" panose="02020603050405020304" pitchFamily="18" charset="0"/>
                <a:cs typeface="Times New Roman" panose="02020603050405020304" pitchFamily="18" charset="0"/>
              </a:rPr>
              <a:t>bạo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lực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đình</a:t>
            </a:r>
            <a:r>
              <a:rPr lang="en-US" sz="4000" b="1" dirty="0">
                <a:solidFill>
                  <a:srgbClr val="FF0000"/>
                </a:solidFill>
                <a:latin typeface="Times New Roman" panose="02020603050405020304" pitchFamily="18" charset="0"/>
                <a:cs typeface="Times New Roman" panose="02020603050405020304" pitchFamily="18" charset="0"/>
              </a:rPr>
              <a:t> ?</a:t>
            </a:r>
            <a:br>
              <a:rPr lang="en-US" sz="4000" b="1" dirty="0">
                <a:solidFill>
                  <a:srgbClr val="FF0000"/>
                </a:solidFill>
                <a:latin typeface="Times New Roman" panose="02020603050405020304" pitchFamily="18" charset="0"/>
                <a:cs typeface="Times New Roman" panose="02020603050405020304" pitchFamily="18" charset="0"/>
              </a:rPr>
            </a:b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65200" y="1429555"/>
            <a:ext cx="10539412" cy="4803820"/>
          </a:xfrm>
        </p:spPr>
        <p:txBody>
          <a:bodyPr>
            <a:normAutofit fontScale="92500" lnSpcReduction="10000"/>
          </a:bodyPr>
          <a:lstStyle/>
          <a:p>
            <a:pPr marL="0" indent="0" algn="just">
              <a:buNone/>
            </a:pPr>
            <a:r>
              <a:rPr lang="vi-VN" sz="3600" dirty="0" smtClean="0">
                <a:solidFill>
                  <a:schemeClr val="tx1"/>
                </a:solidFill>
                <a:latin typeface="Times New Roman" panose="02020603050405020304" pitchFamily="18" charset="0"/>
                <a:cs typeface="Times New Roman" panose="02020603050405020304" pitchFamily="18" charset="0"/>
              </a:rPr>
              <a:t>n</a:t>
            </a:r>
            <a:r>
              <a:rPr lang="vi-VN" sz="3600" dirty="0">
                <a:solidFill>
                  <a:schemeClr val="tx1"/>
                </a:solidFill>
                <a:latin typeface="Times New Roman" panose="02020603050405020304" pitchFamily="18" charset="0"/>
                <a:cs typeface="Times New Roman" panose="02020603050405020304" pitchFamily="18" charset="0"/>
              </a:rPr>
              <a:t>) Chiếm đoạt, hủy hoại tài sản chung của gia đình hoặc tài sản riêng của thành viên khác trong gia đình;</a:t>
            </a:r>
          </a:p>
          <a:p>
            <a:pPr marL="0" indent="0" algn="just">
              <a:buNone/>
            </a:pPr>
            <a:r>
              <a:rPr lang="vi-VN" sz="3600" dirty="0">
                <a:solidFill>
                  <a:schemeClr val="tx1"/>
                </a:solidFill>
                <a:latin typeface="Times New Roman" panose="02020603050405020304" pitchFamily="18" charset="0"/>
                <a:cs typeface="Times New Roman" panose="02020603050405020304" pitchFamily="18" charset="0"/>
              </a:rPr>
              <a:t>o) Cưỡng ép thành viên gia đình học tập, lao động quá sức, đóng góp tài chính quá khả năng của họ; kiểm soát tài sản, thu nhập của thành viên gia đình nhằm tạo ra tình trạng lệ thuộc về mặt vật chất, tinh thần hoặc các mặt khác;</a:t>
            </a:r>
          </a:p>
          <a:p>
            <a:pPr marL="0" indent="0" algn="just">
              <a:buNone/>
            </a:pPr>
            <a:r>
              <a:rPr lang="vi-VN" sz="3600" dirty="0">
                <a:solidFill>
                  <a:schemeClr val="tx1"/>
                </a:solidFill>
                <a:latin typeface="Times New Roman" panose="02020603050405020304" pitchFamily="18" charset="0"/>
                <a:cs typeface="Times New Roman" panose="02020603050405020304" pitchFamily="18" charset="0"/>
              </a:rPr>
              <a:t>p) Cô lập, giam cầm thành viên gia đình;</a:t>
            </a:r>
          </a:p>
          <a:p>
            <a:pPr marL="0" indent="0" algn="just">
              <a:buNone/>
            </a:pPr>
            <a:r>
              <a:rPr lang="vi-VN" sz="3600" dirty="0">
                <a:solidFill>
                  <a:schemeClr val="tx1"/>
                </a:solidFill>
                <a:latin typeface="Times New Roman" panose="02020603050405020304" pitchFamily="18" charset="0"/>
                <a:cs typeface="Times New Roman" panose="02020603050405020304" pitchFamily="18" charset="0"/>
              </a:rPr>
              <a:t>q) Cưỡng ép thành viên gia đình ra khỏi chỗ ở hợp pháp trái pháp luật.</a:t>
            </a:r>
            <a:endParaRPr lang="en-US" sz="36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4207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05394" y="5669280"/>
            <a:ext cx="11247120" cy="1188720"/>
          </a:xfrm>
        </p:spPr>
        <p:txBody>
          <a:bodyPr/>
          <a:lstStyle/>
          <a:p>
            <a:r>
              <a:rPr lang="vi-VN" dirty="0"/>
              <a:t> </a:t>
            </a:r>
            <a:r>
              <a:rPr lang="vi-VN" sz="2000" dirty="0" smtClean="0">
                <a:latin typeface="Times New Roman" panose="02020603050405020304" pitchFamily="18" charset="0"/>
                <a:cs typeface="Times New Roman" panose="02020603050405020304" pitchFamily="18" charset="0"/>
              </a:rPr>
              <a:t>Thấy </a:t>
            </a:r>
            <a:r>
              <a:rPr lang="vi-VN" sz="2000" dirty="0">
                <a:latin typeface="Times New Roman" panose="02020603050405020304" pitchFamily="18" charset="0"/>
                <a:cs typeface="Times New Roman" panose="02020603050405020304" pitchFamily="18" charset="0"/>
              </a:rPr>
              <a:t>anh Thuận không mấy mặn mà với chuyện chăn gối, nghĩ chồng đã có người khác nên Thanh nảy sinh ý định giết chồng. Lúc cả hai vợ chồng đi gặt </a:t>
            </a:r>
            <a:r>
              <a:rPr lang="vi-VN" sz="2000" dirty="0" smtClean="0">
                <a:latin typeface="Times New Roman" panose="02020603050405020304" pitchFamily="18" charset="0"/>
                <a:cs typeface="Times New Roman" panose="02020603050405020304" pitchFamily="18" charset="0"/>
              </a:rPr>
              <a:t>lúa, </a:t>
            </a:r>
            <a:r>
              <a:rPr lang="vi-VN" sz="2000" dirty="0">
                <a:latin typeface="Times New Roman" panose="02020603050405020304" pitchFamily="18" charset="0"/>
                <a:cs typeface="Times New Roman" panose="02020603050405020304" pitchFamily="18" charset="0"/>
              </a:rPr>
              <a:t>Thanh (tức A Múi), 29 tuổi, trú tại thôn Quang Khao, xã Ái Quốc, đã đầu độc chồng bằng lá </a:t>
            </a:r>
            <a:r>
              <a:rPr lang="vi-VN" sz="2000" dirty="0" smtClean="0">
                <a:latin typeface="Times New Roman" panose="02020603050405020304" pitchFamily="18" charset="0"/>
                <a:cs typeface="Times New Roman" panose="02020603050405020304" pitchFamily="18" charset="0"/>
              </a:rPr>
              <a:t>ngón</a:t>
            </a:r>
            <a:r>
              <a:rPr lang="vi-VN" sz="2000" dirty="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( 12/2007)</a:t>
            </a:r>
          </a:p>
          <a:p>
            <a:endParaRPr lang="en-US" sz="20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1254034" y="209006"/>
            <a:ext cx="10084526" cy="5329645"/>
          </a:xfrm>
          <a:prstGeom prst="rect">
            <a:avLst/>
          </a:prstGeom>
        </p:spPr>
      </p:pic>
    </p:spTree>
    <p:extLst>
      <p:ext uri="{BB962C8B-B14F-4D97-AF65-F5344CB8AC3E}">
        <p14:creationId xmlns:p14="http://schemas.microsoft.com/office/powerpoint/2010/main" val="28159975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1" y="274321"/>
            <a:ext cx="10539412" cy="705394"/>
          </a:xfrm>
        </p:spPr>
        <p:txBody>
          <a:bodyPr>
            <a:normAutofit fontScale="90000"/>
          </a:bodyPr>
          <a:lstStyle/>
          <a:p>
            <a:r>
              <a:rPr lang="en-US" sz="4000" b="1" dirty="0">
                <a:solidFill>
                  <a:srgbClr val="FF0000"/>
                </a:solidFill>
                <a:latin typeface="Times New Roman" panose="02020603050405020304" pitchFamily="18" charset="0"/>
                <a:cs typeface="Times New Roman" panose="02020603050405020304" pitchFamily="18" charset="0"/>
              </a:rPr>
              <a:t>3. </a:t>
            </a:r>
            <a:r>
              <a:rPr lang="en-US" sz="4000" b="1" dirty="0" err="1">
                <a:solidFill>
                  <a:srgbClr val="FF0000"/>
                </a:solidFill>
                <a:latin typeface="Times New Roman" panose="02020603050405020304" pitchFamily="18" charset="0"/>
                <a:cs typeface="Times New Roman" panose="02020603050405020304" pitchFamily="18" charset="0"/>
              </a:rPr>
              <a:t>Các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hành</a:t>
            </a:r>
            <a:r>
              <a:rPr lang="en-US" sz="4000" b="1" dirty="0">
                <a:solidFill>
                  <a:srgbClr val="FF0000"/>
                </a:solidFill>
                <a:latin typeface="Times New Roman" panose="02020603050405020304" pitchFamily="18" charset="0"/>
                <a:cs typeface="Times New Roman" panose="02020603050405020304" pitchFamily="18" charset="0"/>
              </a:rPr>
              <a:t> vi </a:t>
            </a:r>
            <a:r>
              <a:rPr lang="en-US" sz="4000" b="1" dirty="0" err="1">
                <a:solidFill>
                  <a:srgbClr val="FF0000"/>
                </a:solidFill>
                <a:latin typeface="Times New Roman" panose="02020603050405020304" pitchFamily="18" charset="0"/>
                <a:cs typeface="Times New Roman" panose="02020603050405020304" pitchFamily="18" charset="0"/>
              </a:rPr>
              <a:t>bạo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lực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đình</a:t>
            </a:r>
            <a:r>
              <a:rPr lang="en-US" sz="4000" b="1" dirty="0">
                <a:solidFill>
                  <a:srgbClr val="FF0000"/>
                </a:solidFill>
                <a:latin typeface="Times New Roman" panose="02020603050405020304" pitchFamily="18" charset="0"/>
                <a:cs typeface="Times New Roman" panose="02020603050405020304" pitchFamily="18" charset="0"/>
              </a:rPr>
              <a:t> ?</a:t>
            </a:r>
            <a:br>
              <a:rPr lang="en-US" sz="4000" b="1" dirty="0">
                <a:solidFill>
                  <a:srgbClr val="FF0000"/>
                </a:solidFill>
                <a:latin typeface="Times New Roman" panose="02020603050405020304" pitchFamily="18" charset="0"/>
                <a:cs typeface="Times New Roman" panose="02020603050405020304" pitchFamily="18" charset="0"/>
              </a:rPr>
            </a:b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53143" y="979715"/>
            <a:ext cx="11077303" cy="5499462"/>
          </a:xfrm>
        </p:spPr>
        <p:txBody>
          <a:bodyPr>
            <a:noAutofit/>
          </a:bodyPr>
          <a:lstStyle/>
          <a:p>
            <a:pPr marL="0" indent="0" algn="just">
              <a:buNone/>
            </a:pPr>
            <a:r>
              <a:rPr lang="en-US" sz="3200" dirty="0" err="1" smtClean="0">
                <a:solidFill>
                  <a:srgbClr val="FF0000"/>
                </a:solidFill>
                <a:latin typeface="Times New Roman" panose="02020603050405020304" pitchFamily="18" charset="0"/>
                <a:cs typeface="Times New Roman" panose="02020603050405020304" pitchFamily="18" charset="0"/>
              </a:rPr>
              <a:t>H</a:t>
            </a:r>
            <a:r>
              <a:rPr lang="en-US" sz="3200" dirty="0" err="1" smtClean="0">
                <a:solidFill>
                  <a:srgbClr val="FF0000"/>
                </a:solidFill>
                <a:latin typeface="Times New Roman" panose="02020603050405020304" pitchFamily="18" charset="0"/>
                <a:cs typeface="Times New Roman" panose="02020603050405020304" pitchFamily="18" charset="0"/>
              </a:rPr>
              <a:t>ành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vi </a:t>
            </a:r>
            <a:r>
              <a:rPr lang="en-US" sz="3200" dirty="0" err="1" smtClean="0">
                <a:solidFill>
                  <a:srgbClr val="FF0000"/>
                </a:solidFill>
                <a:latin typeface="Times New Roman" panose="02020603050405020304" pitchFamily="18" charset="0"/>
                <a:cs typeface="Times New Roman" panose="02020603050405020304" pitchFamily="18" charset="0"/>
              </a:rPr>
              <a:t>bạo</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lực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gia</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đình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được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thực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hiện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bởi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giữa</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các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thành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viên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gia</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đình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và</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cả</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giữa</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những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người</a:t>
            </a:r>
            <a:r>
              <a:rPr lang="en-US" sz="3200" dirty="0" smtClean="0">
                <a:solidFill>
                  <a:srgbClr val="FF0000"/>
                </a:solidFill>
                <a:latin typeface="Times New Roman" panose="02020603050405020304" pitchFamily="18" charset="0"/>
                <a:cs typeface="Times New Roman" panose="02020603050405020304" pitchFamily="18" charset="0"/>
              </a:rPr>
              <a:t>:</a:t>
            </a:r>
            <a:endParaRPr lang="en-US" sz="3200" dirty="0" smtClean="0">
              <a:solidFill>
                <a:srgbClr val="FF0000"/>
              </a:solidFill>
              <a:latin typeface="Times New Roman" panose="02020603050405020304" pitchFamily="18" charset="0"/>
              <a:cs typeface="Times New Roman" panose="02020603050405020304" pitchFamily="18" charset="0"/>
            </a:endParaRPr>
          </a:p>
          <a:p>
            <a:pPr algn="just">
              <a:buFontTx/>
              <a:buChar char="-"/>
            </a:pPr>
            <a:r>
              <a:rPr lang="en-US" sz="3200" dirty="0" err="1" smtClean="0">
                <a:solidFill>
                  <a:srgbClr val="FF0000"/>
                </a:solidFill>
                <a:latin typeface="Times New Roman" panose="02020603050405020304" pitchFamily="18" charset="0"/>
                <a:cs typeface="Times New Roman" panose="02020603050405020304" pitchFamily="18" charset="0"/>
              </a:rPr>
              <a:t>Giữa</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người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đã</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ly</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hôn</a:t>
            </a:r>
            <a:r>
              <a:rPr lang="en-US" sz="3200" dirty="0" smtClean="0">
                <a:solidFill>
                  <a:srgbClr val="FF0000"/>
                </a:solidFill>
                <a:latin typeface="Times New Roman" panose="02020603050405020304" pitchFamily="18" charset="0"/>
                <a:cs typeface="Times New Roman" panose="02020603050405020304" pitchFamily="18" charset="0"/>
              </a:rPr>
              <a:t>;</a:t>
            </a:r>
          </a:p>
          <a:p>
            <a:pPr algn="just">
              <a:buFontTx/>
              <a:buChar char="-"/>
            </a:pPr>
            <a:r>
              <a:rPr lang="en-US" sz="3200" dirty="0" err="1" smtClean="0">
                <a:solidFill>
                  <a:srgbClr val="FF0000"/>
                </a:solidFill>
                <a:latin typeface="Times New Roman" panose="02020603050405020304" pitchFamily="18" charset="0"/>
                <a:cs typeface="Times New Roman" panose="02020603050405020304" pitchFamily="18" charset="0"/>
              </a:rPr>
              <a:t>Người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chung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sống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như</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vợ</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chồng</a:t>
            </a:r>
            <a:r>
              <a:rPr lang="en-US" sz="3200" dirty="0" smtClean="0">
                <a:solidFill>
                  <a:srgbClr val="FF0000"/>
                </a:solidFill>
                <a:latin typeface="Times New Roman" panose="02020603050405020304" pitchFamily="18" charset="0"/>
                <a:cs typeface="Times New Roman" panose="02020603050405020304" pitchFamily="18" charset="0"/>
              </a:rPr>
              <a:t>;</a:t>
            </a:r>
          </a:p>
          <a:p>
            <a:pPr algn="just">
              <a:buFontTx/>
              <a:buChar char="-"/>
            </a:pPr>
            <a:r>
              <a:rPr lang="en-US" sz="3200" dirty="0" err="1" smtClean="0">
                <a:solidFill>
                  <a:srgbClr val="FF0000"/>
                </a:solidFill>
                <a:latin typeface="Times New Roman" panose="02020603050405020304" pitchFamily="18" charset="0"/>
                <a:cs typeface="Times New Roman" panose="02020603050405020304" pitchFamily="18" charset="0"/>
              </a:rPr>
              <a:t>Người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là</a:t>
            </a:r>
            <a:r>
              <a:rPr lang="en-US" sz="3200" dirty="0" smtClean="0">
                <a:solidFill>
                  <a:srgbClr val="FF0000"/>
                </a:solidFill>
                <a:latin typeface="Times New Roman" panose="02020603050405020304" pitchFamily="18" charset="0"/>
                <a:cs typeface="Times New Roman" panose="02020603050405020304" pitchFamily="18" charset="0"/>
              </a:rPr>
              <a:t> cha, </a:t>
            </a:r>
            <a:r>
              <a:rPr lang="en-US" sz="3200" dirty="0" err="1" smtClean="0">
                <a:solidFill>
                  <a:srgbClr val="FF0000"/>
                </a:solidFill>
                <a:latin typeface="Times New Roman" panose="02020603050405020304" pitchFamily="18" charset="0"/>
                <a:cs typeface="Times New Roman" panose="02020603050405020304" pitchFamily="18" charset="0"/>
              </a:rPr>
              <a:t>mẹ</a:t>
            </a:r>
            <a:r>
              <a:rPr lang="en-US" sz="3200" dirty="0" smtClean="0">
                <a:solidFill>
                  <a:srgbClr val="FF0000"/>
                </a:solidFill>
                <a:latin typeface="Times New Roman" panose="02020603050405020304" pitchFamily="18" charset="0"/>
                <a:cs typeface="Times New Roman" panose="02020603050405020304" pitchFamily="18" charset="0"/>
              </a:rPr>
              <a:t>, con </a:t>
            </a:r>
            <a:r>
              <a:rPr lang="en-US" sz="3200" dirty="0" err="1" smtClean="0">
                <a:solidFill>
                  <a:srgbClr val="FF0000"/>
                </a:solidFill>
                <a:latin typeface="Times New Roman" panose="02020603050405020304" pitchFamily="18" charset="0"/>
                <a:cs typeface="Times New Roman" panose="02020603050405020304" pitchFamily="18" charset="0"/>
              </a:rPr>
              <a:t>riêng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anh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chị</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em</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của</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người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ly</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hôn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của</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người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chung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sống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như</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vợ</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chồng</a:t>
            </a:r>
            <a:r>
              <a:rPr lang="en-US" sz="3200" dirty="0" smtClean="0">
                <a:solidFill>
                  <a:srgbClr val="FF0000"/>
                </a:solidFill>
                <a:latin typeface="Times New Roman" panose="02020603050405020304" pitchFamily="18" charset="0"/>
                <a:cs typeface="Times New Roman" panose="02020603050405020304" pitchFamily="18" charset="0"/>
              </a:rPr>
              <a:t>;</a:t>
            </a:r>
            <a:endParaRPr lang="en-US" sz="3200" dirty="0" smtClean="0">
              <a:solidFill>
                <a:srgbClr val="FF0000"/>
              </a:solidFill>
              <a:latin typeface="Times New Roman" panose="02020603050405020304" pitchFamily="18" charset="0"/>
              <a:cs typeface="Times New Roman" panose="02020603050405020304" pitchFamily="18" charset="0"/>
            </a:endParaRPr>
          </a:p>
          <a:p>
            <a:pPr algn="just">
              <a:buFontTx/>
              <a:buChar char="-"/>
            </a:pPr>
            <a:r>
              <a:rPr lang="en-US" sz="3200" dirty="0" err="1" smtClean="0">
                <a:solidFill>
                  <a:srgbClr val="FF0000"/>
                </a:solidFill>
                <a:latin typeface="Times New Roman" panose="02020603050405020304" pitchFamily="18" charset="0"/>
                <a:cs typeface="Times New Roman" panose="02020603050405020304" pitchFamily="18" charset="0"/>
              </a:rPr>
              <a:t>Người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đã</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từng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có</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quan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hệ</a:t>
            </a:r>
            <a:r>
              <a:rPr lang="en-US" sz="3200" dirty="0" smtClean="0">
                <a:solidFill>
                  <a:srgbClr val="FF0000"/>
                </a:solidFill>
                <a:latin typeface="Times New Roman" panose="02020603050405020304" pitchFamily="18" charset="0"/>
                <a:cs typeface="Times New Roman" panose="02020603050405020304" pitchFamily="18" charset="0"/>
              </a:rPr>
              <a:t> cha </a:t>
            </a:r>
            <a:r>
              <a:rPr lang="en-US" sz="3200" dirty="0" err="1" smtClean="0">
                <a:solidFill>
                  <a:srgbClr val="FF0000"/>
                </a:solidFill>
                <a:latin typeface="Times New Roman" panose="02020603050405020304" pitchFamily="18" charset="0"/>
                <a:cs typeface="Times New Roman" panose="02020603050405020304" pitchFamily="18" charset="0"/>
              </a:rPr>
              <a:t>mẹ</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nuôi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và</a:t>
            </a:r>
            <a:r>
              <a:rPr lang="en-US" sz="3200" dirty="0" smtClean="0">
                <a:solidFill>
                  <a:srgbClr val="FF0000"/>
                </a:solidFill>
                <a:latin typeface="Times New Roman" panose="02020603050405020304" pitchFamily="18" charset="0"/>
                <a:cs typeface="Times New Roman" panose="02020603050405020304" pitchFamily="18" charset="0"/>
              </a:rPr>
              <a:t> con </a:t>
            </a:r>
            <a:r>
              <a:rPr lang="en-US" sz="3200" dirty="0" err="1" smtClean="0">
                <a:solidFill>
                  <a:srgbClr val="FF0000"/>
                </a:solidFill>
                <a:latin typeface="Times New Roman" panose="02020603050405020304" pitchFamily="18" charset="0"/>
                <a:cs typeface="Times New Roman" panose="02020603050405020304" pitchFamily="18" charset="0"/>
              </a:rPr>
              <a:t>nuôi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với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nhau</a:t>
            </a:r>
            <a:r>
              <a:rPr lang="en-US" sz="3200" dirty="0" smtClean="0">
                <a:solidFill>
                  <a:srgbClr val="FF0000"/>
                </a:solidFill>
                <a:latin typeface="Times New Roman" panose="02020603050405020304" pitchFamily="18" charset="0"/>
                <a:cs typeface="Times New Roman" panose="02020603050405020304" pitchFamily="18" charset="0"/>
              </a:rPr>
              <a:t>;</a:t>
            </a:r>
            <a:endParaRPr lang="en-US" sz="3200" dirty="0" smtClean="0">
              <a:solidFill>
                <a:srgbClr val="FF0000"/>
              </a:solidFill>
              <a:latin typeface="Times New Roman" panose="02020603050405020304" pitchFamily="18" charset="0"/>
              <a:cs typeface="Times New Roman" panose="02020603050405020304" pitchFamily="18" charset="0"/>
            </a:endParaRPr>
          </a:p>
          <a:p>
            <a:pPr marL="0" indent="0" algn="just">
              <a:buNone/>
            </a:pPr>
            <a:r>
              <a:rPr lang="en-US" sz="3200" dirty="0" err="1" smtClean="0">
                <a:solidFill>
                  <a:srgbClr val="FF0000"/>
                </a:solidFill>
                <a:latin typeface="Times New Roman" panose="02020603050405020304" pitchFamily="18" charset="0"/>
                <a:cs typeface="Times New Roman" panose="02020603050405020304" pitchFamily="18" charset="0"/>
              </a:rPr>
              <a:t>Cũng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được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xác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định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là</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hành</a:t>
            </a:r>
            <a:r>
              <a:rPr lang="en-US" sz="3200" dirty="0" smtClean="0">
                <a:solidFill>
                  <a:srgbClr val="FF0000"/>
                </a:solidFill>
                <a:latin typeface="Times New Roman" panose="02020603050405020304" pitchFamily="18" charset="0"/>
                <a:cs typeface="Times New Roman" panose="02020603050405020304" pitchFamily="18" charset="0"/>
              </a:rPr>
              <a:t> vi </a:t>
            </a:r>
            <a:r>
              <a:rPr lang="en-US" sz="3200" dirty="0" err="1" smtClean="0">
                <a:solidFill>
                  <a:srgbClr val="FF0000"/>
                </a:solidFill>
                <a:latin typeface="Times New Roman" panose="02020603050405020304" pitchFamily="18" charset="0"/>
                <a:cs typeface="Times New Roman" panose="02020603050405020304" pitchFamily="18" charset="0"/>
              </a:rPr>
              <a:t>bạo</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lực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gia</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đình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theo</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quy</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định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của</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Chính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phủ</a:t>
            </a:r>
            <a:r>
              <a:rPr lang="en-US" sz="3200" dirty="0" smtClean="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61747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1" y="235132"/>
            <a:ext cx="10539412" cy="849085"/>
          </a:xfrm>
        </p:spPr>
        <p:txBody>
          <a:bodyPr>
            <a:noAutofit/>
          </a:bodyPr>
          <a:lstStyle/>
          <a:p>
            <a:r>
              <a:rPr lang="en-US" sz="2800" b="1" dirty="0">
                <a:solidFill>
                  <a:srgbClr val="FF0000"/>
                </a:solidFill>
                <a:latin typeface="Times New Roman" panose="02020603050405020304" pitchFamily="18" charset="0"/>
                <a:cs typeface="Times New Roman" panose="02020603050405020304" pitchFamily="18" charset="0"/>
              </a:rPr>
              <a:t>4. </a:t>
            </a:r>
            <a:r>
              <a:rPr lang="vi-VN" sz="2800" b="1" dirty="0" smtClean="0">
                <a:solidFill>
                  <a:srgbClr val="FF0000"/>
                </a:solidFill>
                <a:latin typeface="Times New Roman" panose="02020603050405020304" pitchFamily="18" charset="0"/>
                <a:cs typeface="Times New Roman" panose="02020603050405020304" pitchFamily="18" charset="0"/>
              </a:rPr>
              <a:t>Nguyên </a:t>
            </a:r>
            <a:r>
              <a:rPr lang="vi-VN" sz="2800" b="1" dirty="0">
                <a:solidFill>
                  <a:srgbClr val="FF0000"/>
                </a:solidFill>
                <a:latin typeface="Times New Roman" panose="02020603050405020304" pitchFamily="18" charset="0"/>
                <a:cs typeface="Times New Roman" panose="02020603050405020304" pitchFamily="18" charset="0"/>
              </a:rPr>
              <a:t>tắc phòng, chống bạo lực gia đình</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
            </a:r>
            <a:br>
              <a:rPr lang="vi-VN" sz="2800" b="1" dirty="0">
                <a:solidFill>
                  <a:srgbClr val="FF0000"/>
                </a:solidFill>
                <a:latin typeface="Times New Roman" panose="02020603050405020304" pitchFamily="18" charset="0"/>
                <a:cs typeface="Times New Roman" panose="02020603050405020304" pitchFamily="18" charset="0"/>
              </a:rPr>
            </a:b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65200" y="940526"/>
            <a:ext cx="10539412" cy="5434516"/>
          </a:xfrm>
        </p:spPr>
        <p:txBody>
          <a:bodyPr>
            <a:normAutofit/>
          </a:bodyPr>
          <a:lstStyle/>
          <a:p>
            <a:pPr algn="just"/>
            <a:r>
              <a:rPr lang="vi-VN" sz="3200" dirty="0" smtClean="0">
                <a:latin typeface="Times New Roman" panose="02020603050405020304" pitchFamily="18" charset="0"/>
                <a:cs typeface="Times New Roman" panose="02020603050405020304" pitchFamily="18" charset="0"/>
              </a:rPr>
              <a:t>1</a:t>
            </a:r>
            <a:r>
              <a:rPr lang="vi-VN" sz="3200" dirty="0">
                <a:latin typeface="Times New Roman" panose="02020603050405020304" pitchFamily="18" charset="0"/>
                <a:cs typeface="Times New Roman" panose="02020603050405020304" pitchFamily="18" charset="0"/>
              </a:rPr>
              <a:t>. Phòng ngừa là chính, lấy người bị bạo lực gia đình là trung tâm.</a:t>
            </a:r>
          </a:p>
          <a:p>
            <a:pPr algn="just"/>
            <a:r>
              <a:rPr lang="vi-VN" sz="3200" dirty="0">
                <a:latin typeface="Times New Roman" panose="02020603050405020304" pitchFamily="18" charset="0"/>
                <a:cs typeface="Times New Roman" panose="02020603050405020304" pitchFamily="18" charset="0"/>
              </a:rPr>
              <a:t>2. Tôn trọng, bảo vệ quyền và lợi ích hợp pháp của người có liên quan; bảo đảm lợi ích tốt nhất của trẻ em; ưu tiên bảo vệ quyền và lợi ích hợp pháp của người bị bạo lực gia đình là phụ nữ mang thai, phụ nữ đang nuôi con dưới 36 tháng tuổi, người cao tuổi, người khuyết tật, người không có khả năng tự chăm sóc; thực hiện bình đẳng giới.</a:t>
            </a:r>
          </a:p>
          <a:p>
            <a:pPr algn="just"/>
            <a:r>
              <a:rPr lang="vi-VN" sz="3200" dirty="0">
                <a:latin typeface="Times New Roman" panose="02020603050405020304" pitchFamily="18" charset="0"/>
                <a:cs typeface="Times New Roman" panose="02020603050405020304" pitchFamily="18" charset="0"/>
              </a:rPr>
              <a:t>3. Chú trọng hoạt động tuyên truyền, giáo dục, tư vấn, hòa giải trong phòng, chống bạo lực gia đình</a:t>
            </a:r>
            <a:r>
              <a:rPr lang="vi-VN" sz="3200" dirty="0" smtClean="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6865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451" y="378823"/>
            <a:ext cx="10995161" cy="5532399"/>
          </a:xfrm>
        </p:spPr>
        <p:txBody>
          <a:bodyPr/>
          <a:lstStyle/>
          <a:p>
            <a:pPr marL="0" indent="0" algn="just">
              <a:buNone/>
            </a:pPr>
            <a:r>
              <a:rPr lang="vi-VN" sz="2800" dirty="0">
                <a:solidFill>
                  <a:srgbClr val="002060"/>
                </a:solidFill>
                <a:latin typeface="Times New Roman" panose="02020603050405020304" pitchFamily="18" charset="0"/>
                <a:cs typeface="Times New Roman" panose="02020603050405020304" pitchFamily="18" charset="0"/>
              </a:rPr>
              <a:t>4. Hành vi vi phạm pháp luật về phòng, chống bạo lực gia đình phải được kịp thời phát hiện, ngăn chặn, xử lý nghiêm theo quy định của pháp luật. Trường hợp người bị bạo lực gia đình là trẻ em thì trong quá trình xử lý phải có sự tham gia của đại diện cơ quan quản lý nhà nước về trẻ em hoặc người được giao làm công tác bảo vệ trẻ em.</a:t>
            </a:r>
          </a:p>
          <a:p>
            <a:pPr marL="0" indent="0" algn="just">
              <a:buNone/>
            </a:pPr>
            <a:r>
              <a:rPr lang="vi-VN" sz="2800" dirty="0">
                <a:solidFill>
                  <a:srgbClr val="002060"/>
                </a:solidFill>
                <a:latin typeface="Times New Roman" panose="02020603050405020304" pitchFamily="18" charset="0"/>
                <a:cs typeface="Times New Roman" panose="02020603050405020304" pitchFamily="18" charset="0"/>
              </a:rPr>
              <a:t>5. Nâng cao trách nhiệm của cơ quan, tổ chức và người đứng đầu; chú trọng phối hợp liên ngành về phòng, chống bạo lực gia đình.</a:t>
            </a:r>
          </a:p>
          <a:p>
            <a:pPr marL="0" indent="0" algn="just">
              <a:buNone/>
            </a:pPr>
            <a:r>
              <a:rPr lang="vi-VN" sz="2800" dirty="0">
                <a:solidFill>
                  <a:srgbClr val="002060"/>
                </a:solidFill>
                <a:latin typeface="Times New Roman" panose="02020603050405020304" pitchFamily="18" charset="0"/>
                <a:cs typeface="Times New Roman" panose="02020603050405020304" pitchFamily="18" charset="0"/>
              </a:rPr>
              <a:t>6. Phát huy vai trò, trách nhiệm của cá nhân, gia đình, cộng đồng.</a:t>
            </a:r>
          </a:p>
          <a:p>
            <a:pPr marL="0" indent="0" algn="just">
              <a:buNone/>
            </a:pPr>
            <a:r>
              <a:rPr lang="vi-VN" sz="2800" dirty="0">
                <a:solidFill>
                  <a:srgbClr val="002060"/>
                </a:solidFill>
                <a:latin typeface="Times New Roman" panose="02020603050405020304" pitchFamily="18" charset="0"/>
                <a:cs typeface="Times New Roman" panose="02020603050405020304" pitchFamily="18" charset="0"/>
              </a:rPr>
              <a:t>7. Thực hiện trách nhiệm nêu gương trong phòng, chống bạo lực gia đình đối với cán bộ, công chức, viên chức và người thuộc lực lượng vũ trang nhân dân.</a:t>
            </a:r>
          </a:p>
          <a:p>
            <a:pPr marL="0" indent="0">
              <a:buNone/>
            </a:pPr>
            <a:endParaRPr lang="en-US" dirty="0"/>
          </a:p>
        </p:txBody>
      </p:sp>
    </p:spTree>
    <p:extLst>
      <p:ext uri="{BB962C8B-B14F-4D97-AF65-F5344CB8AC3E}">
        <p14:creationId xmlns:p14="http://schemas.microsoft.com/office/powerpoint/2010/main" val="1354022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1" y="287384"/>
            <a:ext cx="10539412" cy="1123405"/>
          </a:xfrm>
        </p:spPr>
        <p:txBody>
          <a:bodyPr>
            <a:normAutofit fontScale="90000"/>
          </a:bodyPr>
          <a:lstStyle/>
          <a:p>
            <a:r>
              <a:rPr lang="en-US" b="1" dirty="0">
                <a:solidFill>
                  <a:srgbClr val="FF0000"/>
                </a:solidFill>
                <a:latin typeface="Times New Roman" panose="02020603050405020304" pitchFamily="18" charset="0"/>
                <a:cs typeface="Times New Roman" panose="02020603050405020304" pitchFamily="18" charset="0"/>
              </a:rPr>
              <a:t>5. </a:t>
            </a:r>
            <a:r>
              <a:rPr lang="vi-VN" b="1" dirty="0">
                <a:solidFill>
                  <a:srgbClr val="FF0000"/>
                </a:solidFill>
                <a:latin typeface="Times New Roman" panose="02020603050405020304" pitchFamily="18" charset="0"/>
                <a:cs typeface="Times New Roman" panose="02020603050405020304" pitchFamily="18" charset="0"/>
              </a:rPr>
              <a:t>Các hành vi bị nghiêm cấm trong phòng, chống bạo lực gia đình</a:t>
            </a:r>
            <a:br>
              <a:rPr lang="vi-VN" b="1" dirty="0">
                <a:solidFill>
                  <a:srgbClr val="FF0000"/>
                </a:solidFill>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65200" y="1687131"/>
            <a:ext cx="10539412" cy="4675031"/>
          </a:xfrm>
        </p:spPr>
        <p:txBody>
          <a:bodyPr>
            <a:normAutofit/>
          </a:bodyPr>
          <a:lstStyle/>
          <a:p>
            <a:r>
              <a:rPr lang="vi-VN" sz="3200" dirty="0" smtClean="0">
                <a:solidFill>
                  <a:srgbClr val="002060"/>
                </a:solidFill>
                <a:latin typeface="Times New Roman" panose="02020603050405020304" pitchFamily="18" charset="0"/>
                <a:cs typeface="Times New Roman" panose="02020603050405020304" pitchFamily="18" charset="0"/>
              </a:rPr>
              <a:t>1</a:t>
            </a:r>
            <a:r>
              <a:rPr lang="vi-VN" sz="3200" dirty="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Nhóm</a:t>
            </a:r>
            <a:r>
              <a:rPr lang="en-US" sz="3200" dirty="0" smtClean="0">
                <a:solidFill>
                  <a:srgbClr val="002060"/>
                </a:solidFill>
                <a:latin typeface="Times New Roman" panose="02020603050405020304" pitchFamily="18" charset="0"/>
                <a:cs typeface="Times New Roman" panose="02020603050405020304" pitchFamily="18" charset="0"/>
              </a:rPr>
              <a:t> 16 h</a:t>
            </a:r>
            <a:r>
              <a:rPr lang="vi-VN" sz="3200" dirty="0" smtClean="0">
                <a:solidFill>
                  <a:srgbClr val="002060"/>
                </a:solidFill>
                <a:latin typeface="Times New Roman" panose="02020603050405020304" pitchFamily="18" charset="0"/>
                <a:cs typeface="Times New Roman" panose="02020603050405020304" pitchFamily="18" charset="0"/>
              </a:rPr>
              <a:t>ành </a:t>
            </a:r>
            <a:r>
              <a:rPr lang="vi-VN" sz="3200" dirty="0">
                <a:solidFill>
                  <a:srgbClr val="002060"/>
                </a:solidFill>
                <a:latin typeface="Times New Roman" panose="02020603050405020304" pitchFamily="18" charset="0"/>
                <a:cs typeface="Times New Roman" panose="02020603050405020304" pitchFamily="18" charset="0"/>
              </a:rPr>
              <a:t>vi bạo lực gia đình </a:t>
            </a:r>
            <a:r>
              <a:rPr lang="en-US" sz="3200" dirty="0" err="1" smtClean="0">
                <a:solidFill>
                  <a:srgbClr val="002060"/>
                </a:solidFill>
                <a:latin typeface="Times New Roman" panose="02020603050405020304" pitchFamily="18" charset="0"/>
                <a:cs typeface="Times New Roman" panose="02020603050405020304" pitchFamily="18" charset="0"/>
              </a:rPr>
              <a:t>theo</a:t>
            </a:r>
            <a:r>
              <a:rPr lang="en-US" sz="3200" dirty="0" smtClean="0">
                <a:solidFill>
                  <a:srgbClr val="002060"/>
                </a:solidFill>
                <a:latin typeface="Times New Roman" panose="02020603050405020304" pitchFamily="18" charset="0"/>
                <a:cs typeface="Times New Roman" panose="02020603050405020304" pitchFamily="18" charset="0"/>
              </a:rPr>
              <a:t> </a:t>
            </a:r>
            <a:r>
              <a:rPr lang="vi-VN" sz="3200" dirty="0" smtClean="0">
                <a:solidFill>
                  <a:srgbClr val="002060"/>
                </a:solidFill>
                <a:latin typeface="Times New Roman" panose="02020603050405020304" pitchFamily="18" charset="0"/>
                <a:cs typeface="Times New Roman" panose="02020603050405020304" pitchFamily="18" charset="0"/>
              </a:rPr>
              <a:t>quy </a:t>
            </a:r>
            <a:r>
              <a:rPr lang="vi-VN" sz="3200" dirty="0">
                <a:solidFill>
                  <a:srgbClr val="002060"/>
                </a:solidFill>
                <a:latin typeface="Times New Roman" panose="02020603050405020304" pitchFamily="18" charset="0"/>
                <a:cs typeface="Times New Roman" panose="02020603050405020304" pitchFamily="18" charset="0"/>
              </a:rPr>
              <a:t>định tại Điều 3 </a:t>
            </a:r>
            <a:r>
              <a:rPr lang="en-US" sz="3200" dirty="0" err="1" smtClean="0">
                <a:solidFill>
                  <a:srgbClr val="002060"/>
                </a:solidFill>
                <a:latin typeface="Times New Roman" panose="02020603050405020304" pitchFamily="18" charset="0"/>
                <a:cs typeface="Times New Roman" panose="02020603050405020304" pitchFamily="18" charset="0"/>
              </a:rPr>
              <a:t>Luật</a:t>
            </a:r>
            <a:r>
              <a:rPr lang="en-US" sz="3200" dirty="0" smtClean="0">
                <a:solidFill>
                  <a:srgbClr val="002060"/>
                </a:solidFill>
                <a:latin typeface="Times New Roman" panose="02020603050405020304" pitchFamily="18" charset="0"/>
                <a:cs typeface="Times New Roman" panose="02020603050405020304" pitchFamily="18" charset="0"/>
              </a:rPr>
              <a:t> PCBLGĐ</a:t>
            </a:r>
            <a:endParaRPr lang="vi-VN" sz="3200" dirty="0">
              <a:solidFill>
                <a:srgbClr val="002060"/>
              </a:solidFill>
              <a:latin typeface="Times New Roman" panose="02020603050405020304" pitchFamily="18" charset="0"/>
              <a:cs typeface="Times New Roman" panose="02020603050405020304" pitchFamily="18" charset="0"/>
            </a:endParaRPr>
          </a:p>
          <a:p>
            <a:r>
              <a:rPr lang="vi-VN" sz="3200" dirty="0">
                <a:solidFill>
                  <a:srgbClr val="002060"/>
                </a:solidFill>
                <a:latin typeface="Times New Roman" panose="02020603050405020304" pitchFamily="18" charset="0"/>
                <a:cs typeface="Times New Roman" panose="02020603050405020304" pitchFamily="18" charset="0"/>
              </a:rPr>
              <a:t>2. Kích động, xúi giục, lôi kéo, dụ dỗ, giúp sức, cưỡng ép người khác thực hiện hành vi bạo lực gia đình.</a:t>
            </a:r>
          </a:p>
          <a:p>
            <a:r>
              <a:rPr lang="vi-VN" sz="3200" dirty="0">
                <a:solidFill>
                  <a:srgbClr val="002060"/>
                </a:solidFill>
                <a:latin typeface="Times New Roman" panose="02020603050405020304" pitchFamily="18" charset="0"/>
                <a:cs typeface="Times New Roman" panose="02020603050405020304" pitchFamily="18" charset="0"/>
              </a:rPr>
              <a:t>3. Sử dụng, truyền bá thông tin, tài liệu, hình ảnh, âm thanh nhằm kích động bạo lực gia đình.</a:t>
            </a:r>
          </a:p>
          <a:p>
            <a:pPr marL="0" indent="0">
              <a:buNone/>
            </a:pPr>
            <a:endParaRPr lang="en-US" sz="22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313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6206" y="391886"/>
            <a:ext cx="10838406" cy="6008914"/>
          </a:xfrm>
        </p:spPr>
        <p:txBody>
          <a:bodyPr>
            <a:normAutofit/>
          </a:bodyPr>
          <a:lstStyle/>
          <a:p>
            <a:r>
              <a:rPr lang="vi-VN" sz="3200" dirty="0">
                <a:solidFill>
                  <a:srgbClr val="002060"/>
                </a:solidFill>
                <a:latin typeface="Times New Roman" panose="02020603050405020304" pitchFamily="18" charset="0"/>
                <a:cs typeface="Times New Roman" panose="02020603050405020304" pitchFamily="18" charset="0"/>
              </a:rPr>
              <a:t>4. Trả thù, đe dọa trả thù người giúp đỡ người bị bạo lực gia đình, người phát hiện, báo tin, tố giác, ngăn chặn hành vi bạo lực gia đình.</a:t>
            </a:r>
          </a:p>
          <a:p>
            <a:r>
              <a:rPr lang="vi-VN" sz="3200" dirty="0">
                <a:solidFill>
                  <a:srgbClr val="002060"/>
                </a:solidFill>
                <a:latin typeface="Times New Roman" panose="02020603050405020304" pitchFamily="18" charset="0"/>
                <a:cs typeface="Times New Roman" panose="02020603050405020304" pitchFamily="18" charset="0"/>
              </a:rPr>
              <a:t>5. Cản trở việc phát hiện, báo tin, tố giác, ngăn chặn và xử lý hành vi bạo lực gia đình.</a:t>
            </a:r>
          </a:p>
          <a:p>
            <a:r>
              <a:rPr lang="vi-VN" sz="3200" dirty="0">
                <a:solidFill>
                  <a:srgbClr val="002060"/>
                </a:solidFill>
                <a:latin typeface="Times New Roman" panose="02020603050405020304" pitchFamily="18" charset="0"/>
                <a:cs typeface="Times New Roman" panose="02020603050405020304" pitchFamily="18" charset="0"/>
              </a:rPr>
              <a:t>6. Lợi dụng hoạt động phòng, chống bạo lực gia đình để thực hiện hành vi trái pháp luật.</a:t>
            </a:r>
          </a:p>
          <a:p>
            <a:r>
              <a:rPr lang="vi-VN" sz="3200" dirty="0">
                <a:solidFill>
                  <a:srgbClr val="002060"/>
                </a:solidFill>
                <a:latin typeface="Times New Roman" panose="02020603050405020304" pitchFamily="18" charset="0"/>
                <a:cs typeface="Times New Roman" panose="02020603050405020304" pitchFamily="18" charset="0"/>
              </a:rPr>
              <a:t>7. Dung túng, bao che, không xử lý, xử lý không đúng quy định của pháp luật đối với hành vi bạo lực gia đình.</a:t>
            </a:r>
            <a:endParaRPr lang="en-US" sz="3200" dirty="0">
              <a:solidFill>
                <a:srgbClr val="002060"/>
              </a:solidFill>
              <a:latin typeface="Times New Roman" panose="02020603050405020304" pitchFamily="18" charset="0"/>
              <a:cs typeface="Times New Roman" panose="02020603050405020304" pitchFamily="18" charset="0"/>
            </a:endParaRPr>
          </a:p>
          <a:p>
            <a:endParaRPr lang="en-US" sz="3200" dirty="0">
              <a:solidFill>
                <a:srgbClr val="002060"/>
              </a:solidFill>
            </a:endParaRPr>
          </a:p>
        </p:txBody>
      </p:sp>
    </p:spTree>
    <p:extLst>
      <p:ext uri="{BB962C8B-B14F-4D97-AF65-F5344CB8AC3E}">
        <p14:creationId xmlns:p14="http://schemas.microsoft.com/office/powerpoint/2010/main" val="3628270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5100" y="624110"/>
            <a:ext cx="4989512" cy="5971000"/>
          </a:xfrm>
        </p:spPr>
        <p:txBody>
          <a:bodyPr>
            <a:normAutofit fontScale="90000"/>
          </a:bodyPr>
          <a:lstStyle/>
          <a:p>
            <a:pPr algn="just"/>
            <a:r>
              <a:rPr lang="en-US" b="1" dirty="0">
                <a:solidFill>
                  <a:srgbClr val="FF0000"/>
                </a:solidFill>
                <a:latin typeface="Times New Roman" panose="02020603050405020304" pitchFamily="18" charset="0"/>
                <a:cs typeface="Times New Roman" panose="02020603050405020304" pitchFamily="18" charset="0"/>
              </a:rPr>
              <a:t>6. </a:t>
            </a:r>
            <a:r>
              <a:rPr lang="en-US" b="1" dirty="0" err="1">
                <a:solidFill>
                  <a:srgbClr val="FF0000"/>
                </a:solidFill>
                <a:latin typeface="Times New Roman" panose="02020603050405020304" pitchFamily="18" charset="0"/>
                <a:cs typeface="Times New Roman" panose="02020603050405020304" pitchFamily="18" charset="0"/>
              </a:rPr>
              <a:t>Tháng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hành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động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quốc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gia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phòng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chống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bạo</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lực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gia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đình</a:t>
            </a:r>
            <a:r>
              <a:rPr lang="vi-VN" dirty="0">
                <a:solidFill>
                  <a:schemeClr val="tx1"/>
                </a:solidFill>
                <a:latin typeface="Times New Roman" panose="02020603050405020304" pitchFamily="18" charset="0"/>
                <a:cs typeface="Times New Roman" panose="02020603050405020304" pitchFamily="18" charset="0"/>
              </a:rPr>
              <a:t>Tháng hành động quốc gia phòng, chống bạo lực gia đình được tổ chức vào </a:t>
            </a:r>
            <a:r>
              <a:rPr lang="vi-VN" dirty="0">
                <a:solidFill>
                  <a:srgbClr val="00B0F0"/>
                </a:solidFill>
                <a:latin typeface="Times New Roman" panose="02020603050405020304" pitchFamily="18" charset="0"/>
                <a:cs typeface="Times New Roman" panose="02020603050405020304" pitchFamily="18" charset="0"/>
              </a:rPr>
              <a:t>tháng 6 hằng năm </a:t>
            </a:r>
            <a:r>
              <a:rPr lang="vi-VN" dirty="0">
                <a:solidFill>
                  <a:schemeClr val="tx1"/>
                </a:solidFill>
                <a:latin typeface="Times New Roman" panose="02020603050405020304" pitchFamily="18" charset="0"/>
                <a:cs typeface="Times New Roman" panose="02020603050405020304" pitchFamily="18" charset="0"/>
              </a:rPr>
              <a:t>để thúc đẩy hoạt động phòng, chống bạo lực gia đình và tôn vinh giá trị gia đình.</a:t>
            </a:r>
            <a:r>
              <a:rPr lang="en-US" dirty="0">
                <a:solidFill>
                  <a:schemeClr val="tx1"/>
                </a:solidFill>
                <a:latin typeface="Times New Roman" panose="02020603050405020304" pitchFamily="18" charset="0"/>
                <a:cs typeface="Times New Roman" panose="02020603050405020304" pitchFamily="18" charset="0"/>
              </a:rPr>
              <a:t/>
            </a:r>
            <a:br>
              <a:rPr lang="en-US" dirty="0">
                <a:solidFill>
                  <a:schemeClr val="tx1"/>
                </a:solidFill>
                <a:latin typeface="Times New Roman" panose="02020603050405020304" pitchFamily="18" charset="0"/>
                <a:cs typeface="Times New Roman" panose="02020603050405020304" pitchFamily="18" charset="0"/>
              </a:rPr>
            </a:br>
            <a:r>
              <a:rPr lang="vi-VN" b="1" dirty="0">
                <a:solidFill>
                  <a:srgbClr val="FF0000"/>
                </a:solidFill>
                <a:latin typeface="Times New Roman" panose="02020603050405020304" pitchFamily="18" charset="0"/>
                <a:cs typeface="Times New Roman" panose="02020603050405020304" pitchFamily="18" charset="0"/>
              </a:rPr>
              <a:t/>
            </a:r>
            <a:br>
              <a:rPr lang="vi-VN" b="1" dirty="0">
                <a:solidFill>
                  <a:srgbClr val="FF0000"/>
                </a:solidFill>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a:stretch>
            <a:fillRect/>
          </a:stretch>
        </p:blipFill>
        <p:spPr>
          <a:xfrm>
            <a:off x="571500" y="624110"/>
            <a:ext cx="5943600" cy="5970999"/>
          </a:xfrm>
          <a:prstGeom prst="rect">
            <a:avLst/>
          </a:prstGeom>
        </p:spPr>
      </p:pic>
    </p:spTree>
    <p:extLst>
      <p:ext uri="{BB962C8B-B14F-4D97-AF65-F5344CB8AC3E}">
        <p14:creationId xmlns:p14="http://schemas.microsoft.com/office/powerpoint/2010/main" val="18691592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1" y="624110"/>
            <a:ext cx="10539412" cy="1280890"/>
          </a:xfrm>
        </p:spPr>
        <p:txBody>
          <a:bodyPr>
            <a:normAutofit fontScale="90000"/>
          </a:bodyPr>
          <a:lstStyle/>
          <a:p>
            <a:r>
              <a:rPr lang="en-US" b="1" dirty="0">
                <a:solidFill>
                  <a:srgbClr val="FF0000"/>
                </a:solidFill>
                <a:latin typeface="Times New Roman" panose="02020603050405020304" pitchFamily="18" charset="0"/>
                <a:cs typeface="Times New Roman" panose="02020603050405020304" pitchFamily="18" charset="0"/>
              </a:rPr>
              <a:t>7. </a:t>
            </a:r>
            <a:r>
              <a:rPr lang="en-US" b="1" dirty="0" err="1">
                <a:solidFill>
                  <a:srgbClr val="FF0000"/>
                </a:solidFill>
                <a:latin typeface="Times New Roman" panose="02020603050405020304" pitchFamily="18" charset="0"/>
                <a:cs typeface="Times New Roman" panose="02020603050405020304" pitchFamily="18" charset="0"/>
              </a:rPr>
              <a:t>Quyền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trách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nhiệm</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của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người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bị</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bạo</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lực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gia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đình</a:t>
            </a:r>
            <a:r>
              <a:rPr lang="en-US" b="1" dirty="0">
                <a:solidFill>
                  <a:srgbClr val="FF0000"/>
                </a:solidFill>
                <a:latin typeface="Times New Roman" panose="02020603050405020304" pitchFamily="18" charset="0"/>
                <a:cs typeface="Times New Roman" panose="02020603050405020304" pitchFamily="18" charset="0"/>
              </a:rPr>
              <a:t/>
            </a:r>
            <a:br>
              <a:rPr lang="en-US" b="1" dirty="0">
                <a:solidFill>
                  <a:srgbClr val="FF0000"/>
                </a:solidFill>
                <a:latin typeface="Times New Roman" panose="02020603050405020304" pitchFamily="18" charset="0"/>
                <a:cs typeface="Times New Roman" panose="02020603050405020304" pitchFamily="18" charset="0"/>
              </a:rPr>
            </a:br>
            <a:r>
              <a:rPr lang="vi-VN" sz="3100" i="1" dirty="0">
                <a:solidFill>
                  <a:srgbClr val="0070C0"/>
                </a:solidFill>
                <a:latin typeface="Times New Roman" panose="02020603050405020304" pitchFamily="18" charset="0"/>
                <a:cs typeface="Times New Roman" panose="02020603050405020304" pitchFamily="18" charset="0"/>
              </a:rPr>
              <a:t>Người bị bạo lực gia đình có các quyền sau đây:</a:t>
            </a:r>
            <a:br>
              <a:rPr lang="vi-VN" sz="3100" i="1" dirty="0">
                <a:solidFill>
                  <a:srgbClr val="0070C0"/>
                </a:solidFill>
                <a:latin typeface="Times New Roman" panose="02020603050405020304" pitchFamily="18" charset="0"/>
                <a:cs typeface="Times New Roman" panose="02020603050405020304" pitchFamily="18" charset="0"/>
              </a:rPr>
            </a:br>
            <a:endParaRPr lang="en-US" sz="3100" i="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65200" y="1712889"/>
            <a:ext cx="10539412" cy="4726547"/>
          </a:xfrm>
        </p:spPr>
        <p:txBody>
          <a:bodyPr>
            <a:noAutofit/>
          </a:bodyPr>
          <a:lstStyle/>
          <a:p>
            <a:pPr algn="just"/>
            <a:r>
              <a:rPr lang="vi-VN" sz="3200" dirty="0" smtClean="0">
                <a:latin typeface="Times New Roman" panose="02020603050405020304" pitchFamily="18" charset="0"/>
                <a:cs typeface="Times New Roman" panose="02020603050405020304" pitchFamily="18" charset="0"/>
              </a:rPr>
              <a:t>a</a:t>
            </a:r>
            <a:r>
              <a:rPr lang="vi-VN" sz="3200" dirty="0">
                <a:latin typeface="Times New Roman" panose="02020603050405020304" pitchFamily="18" charset="0"/>
                <a:cs typeface="Times New Roman" panose="02020603050405020304" pitchFamily="18" charset="0"/>
              </a:rPr>
              <a:t>) Yêu cầu cơ quan, tổ chức, cá nhân có thẩm quyền bảo vệ sức khỏe, tính mạng, danh dự, nhân phẩm, quyền và lợi ích hợp pháp khác có liên quan đến hành vi bạo lực gia đình;</a:t>
            </a:r>
          </a:p>
          <a:p>
            <a:pPr algn="just"/>
            <a:r>
              <a:rPr lang="vi-VN" sz="3200" dirty="0">
                <a:latin typeface="Times New Roman" panose="02020603050405020304" pitchFamily="18" charset="0"/>
                <a:cs typeface="Times New Roman" panose="02020603050405020304" pitchFamily="18" charset="0"/>
              </a:rPr>
              <a:t>b) Yêu cầu cơ quan, cá nhân có thẩm quyền áp dụng biện pháp ngăn chặn, bảo vệ, hỗ trợ theo quy định của Luật này;</a:t>
            </a:r>
          </a:p>
          <a:p>
            <a:pPr algn="just"/>
            <a:r>
              <a:rPr lang="vi-VN" sz="3200" dirty="0">
                <a:latin typeface="Times New Roman" panose="02020603050405020304" pitchFamily="18" charset="0"/>
                <a:cs typeface="Times New Roman" panose="02020603050405020304" pitchFamily="18" charset="0"/>
              </a:rPr>
              <a:t>c) Được bố trí nơi tạm lánh, giữ bí mật về nơi tạm lánh và thông tin về đời sống riêng tư, bí mật cá nhân và bí mật gia đình theo quy định của Luật này và quy định khác của pháp luật có liên quan</a:t>
            </a:r>
            <a:r>
              <a:rPr lang="vi-VN" sz="3200" dirty="0" smtClean="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45693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6834" y="548639"/>
            <a:ext cx="10707778" cy="5995851"/>
          </a:xfrm>
        </p:spPr>
        <p:txBody>
          <a:bodyPr>
            <a:normAutofit/>
          </a:bodyPr>
          <a:lstStyle/>
          <a:p>
            <a:pPr algn="just"/>
            <a:r>
              <a:rPr lang="vi-VN" sz="2800" dirty="0">
                <a:solidFill>
                  <a:srgbClr val="002060"/>
                </a:solidFill>
                <a:latin typeface="Times New Roman" panose="02020603050405020304" pitchFamily="18" charset="0"/>
                <a:cs typeface="Times New Roman" panose="02020603050405020304" pitchFamily="18" charset="0"/>
              </a:rPr>
              <a:t>d) Được cung cấp dịch vụ y tế, tư vấn tâm lý, kỹ năng để ứng phó với bạo lực gia đình, trợ giúp pháp lý và trợ giúp xã hội theo quy định của pháp luật;</a:t>
            </a:r>
          </a:p>
          <a:p>
            <a:pPr algn="just"/>
            <a:r>
              <a:rPr lang="vi-VN" sz="2800" dirty="0">
                <a:solidFill>
                  <a:srgbClr val="002060"/>
                </a:solidFill>
                <a:latin typeface="Times New Roman" panose="02020603050405020304" pitchFamily="18" charset="0"/>
                <a:cs typeface="Times New Roman" panose="02020603050405020304" pitchFamily="18" charset="0"/>
              </a:rPr>
              <a:t>đ) Yêu cầu người có hành vi bạo lực gia đình khắc phục hậu quả, bồi thường tổn hại về sức khỏe, danh dự, nhân phẩm và thiệt hại về tài sản;</a:t>
            </a:r>
          </a:p>
          <a:p>
            <a:pPr algn="just"/>
            <a:r>
              <a:rPr lang="vi-VN" sz="2800" dirty="0">
                <a:solidFill>
                  <a:srgbClr val="002060"/>
                </a:solidFill>
                <a:latin typeface="Times New Roman" panose="02020603050405020304" pitchFamily="18" charset="0"/>
                <a:cs typeface="Times New Roman" panose="02020603050405020304" pitchFamily="18" charset="0"/>
              </a:rPr>
              <a:t>e) Được thông tin về quyền và nghĩa vụ liên quan trong quá trình giải quyết mâu thuẫn, tranh chấp giữa các thành viên gia đình, xử lý hành vi bạo lực gia đình;</a:t>
            </a:r>
          </a:p>
          <a:p>
            <a:pPr algn="just"/>
            <a:r>
              <a:rPr lang="vi-VN" sz="2800" dirty="0">
                <a:solidFill>
                  <a:srgbClr val="002060"/>
                </a:solidFill>
                <a:latin typeface="Times New Roman" panose="02020603050405020304" pitchFamily="18" charset="0"/>
                <a:cs typeface="Times New Roman" panose="02020603050405020304" pitchFamily="18" charset="0"/>
              </a:rPr>
              <a:t>g) Khiếu nại, tố cáo, khởi kiện đối với hành vi vi phạm pháp luật về phòng, chống bạo lực gia đình;</a:t>
            </a:r>
          </a:p>
          <a:p>
            <a:pPr algn="just"/>
            <a:r>
              <a:rPr lang="vi-VN" sz="2800" dirty="0">
                <a:solidFill>
                  <a:srgbClr val="002060"/>
                </a:solidFill>
                <a:latin typeface="Times New Roman" panose="02020603050405020304" pitchFamily="18" charset="0"/>
                <a:cs typeface="Times New Roman" panose="02020603050405020304" pitchFamily="18" charset="0"/>
              </a:rPr>
              <a:t>h) Quyền khác theo quy định của pháp luật có liên quan đến phòng, chống bạo lực gia đình.</a:t>
            </a:r>
          </a:p>
          <a:p>
            <a:endParaRPr lang="en-US" sz="2800" dirty="0">
              <a:solidFill>
                <a:srgbClr val="002060"/>
              </a:solidFill>
            </a:endParaRPr>
          </a:p>
        </p:txBody>
      </p:sp>
    </p:spTree>
    <p:extLst>
      <p:ext uri="{BB962C8B-B14F-4D97-AF65-F5344CB8AC3E}">
        <p14:creationId xmlns:p14="http://schemas.microsoft.com/office/powerpoint/2010/main" val="9511049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263" y="571859"/>
            <a:ext cx="4506686" cy="6037947"/>
          </a:xfrm>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
            </a:r>
            <a:br>
              <a:rPr lang="en-US" sz="3200" b="1" dirty="0">
                <a:solidFill>
                  <a:srgbClr val="FF0000"/>
                </a:solidFill>
                <a:latin typeface="Times New Roman" panose="02020603050405020304" pitchFamily="18" charset="0"/>
                <a:cs typeface="Times New Roman" panose="02020603050405020304" pitchFamily="18" charset="0"/>
              </a:rPr>
            </a:br>
            <a:r>
              <a:rPr lang="en-US" sz="3200" i="1" dirty="0">
                <a:solidFill>
                  <a:srgbClr val="0070C0"/>
                </a:solidFill>
                <a:latin typeface="Times New Roman" panose="02020603050405020304" pitchFamily="18" charset="0"/>
                <a:cs typeface="Times New Roman" panose="02020603050405020304" pitchFamily="18" charset="0"/>
              </a:rPr>
              <a:t/>
            </a:r>
            <a:br>
              <a:rPr lang="en-US" sz="3200" i="1" dirty="0">
                <a:solidFill>
                  <a:srgbClr val="0070C0"/>
                </a:solidFill>
                <a:latin typeface="Times New Roman" panose="02020603050405020304" pitchFamily="18" charset="0"/>
                <a:cs typeface="Times New Roman" panose="02020603050405020304" pitchFamily="18" charset="0"/>
              </a:rPr>
            </a:br>
            <a:endParaRPr lang="en-US" sz="3200" i="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976950" y="571859"/>
            <a:ext cx="6527662" cy="6037947"/>
          </a:xfrm>
        </p:spPr>
        <p:txBody>
          <a:bodyPr>
            <a:normAutofit lnSpcReduction="10000"/>
          </a:bodyPr>
          <a:lstStyle/>
          <a:p>
            <a:pPr marL="0" indent="0" algn="just">
              <a:buNone/>
            </a:pPr>
            <a:endParaRPr lang="en-US" sz="3600" i="1" dirty="0">
              <a:solidFill>
                <a:srgbClr val="0070C0"/>
              </a:solidFill>
              <a:latin typeface="Times New Roman" panose="02020603050405020304" pitchFamily="18" charset="0"/>
              <a:cs typeface="Times New Roman" panose="02020603050405020304" pitchFamily="18" charset="0"/>
            </a:endParaRPr>
          </a:p>
          <a:p>
            <a:pPr marL="0" indent="0" algn="just">
              <a:buNone/>
            </a:pPr>
            <a:r>
              <a:rPr lang="en-US" sz="3600" i="1" dirty="0" err="1" smtClean="0">
                <a:solidFill>
                  <a:srgbClr val="0070C0"/>
                </a:solidFill>
                <a:latin typeface="Times New Roman" panose="02020603050405020304" pitchFamily="18" charset="0"/>
                <a:cs typeface="Times New Roman" panose="02020603050405020304" pitchFamily="18" charset="0"/>
              </a:rPr>
              <a:t>Trách</a:t>
            </a:r>
            <a:r>
              <a:rPr lang="en-US" sz="3600" i="1" dirty="0" smtClean="0">
                <a:solidFill>
                  <a:srgbClr val="0070C0"/>
                </a:solidFill>
                <a:latin typeface="Times New Roman" panose="02020603050405020304" pitchFamily="18" charset="0"/>
                <a:cs typeface="Times New Roman" panose="02020603050405020304" pitchFamily="18" charset="0"/>
              </a:rPr>
              <a:t> </a:t>
            </a:r>
            <a:r>
              <a:rPr lang="en-US" sz="3600" i="1" dirty="0" err="1">
                <a:solidFill>
                  <a:srgbClr val="0070C0"/>
                </a:solidFill>
                <a:latin typeface="Times New Roman" panose="02020603050405020304" pitchFamily="18" charset="0"/>
                <a:cs typeface="Times New Roman" panose="02020603050405020304" pitchFamily="18" charset="0"/>
              </a:rPr>
              <a:t>nhiệm</a:t>
            </a:r>
            <a:r>
              <a:rPr lang="en-US" sz="3600" i="1" dirty="0">
                <a:solidFill>
                  <a:srgbClr val="0070C0"/>
                </a:solidFill>
                <a:latin typeface="Times New Roman" panose="02020603050405020304" pitchFamily="18" charset="0"/>
                <a:cs typeface="Times New Roman" panose="02020603050405020304" pitchFamily="18" charset="0"/>
              </a:rPr>
              <a:t> </a:t>
            </a:r>
            <a:r>
              <a:rPr lang="en-US" sz="3600" i="1" dirty="0" err="1">
                <a:solidFill>
                  <a:srgbClr val="0070C0"/>
                </a:solidFill>
                <a:latin typeface="Times New Roman" panose="02020603050405020304" pitchFamily="18" charset="0"/>
                <a:cs typeface="Times New Roman" panose="02020603050405020304" pitchFamily="18" charset="0"/>
              </a:rPr>
              <a:t>của</a:t>
            </a:r>
            <a:r>
              <a:rPr lang="en-US" sz="3600" i="1" dirty="0">
                <a:solidFill>
                  <a:srgbClr val="0070C0"/>
                </a:solidFill>
                <a:latin typeface="Times New Roman" panose="02020603050405020304" pitchFamily="18" charset="0"/>
                <a:cs typeface="Times New Roman" panose="02020603050405020304" pitchFamily="18" charset="0"/>
              </a:rPr>
              <a:t> </a:t>
            </a:r>
            <a:r>
              <a:rPr lang="vi-VN" sz="3600" i="1" dirty="0">
                <a:solidFill>
                  <a:srgbClr val="0070C0"/>
                </a:solidFill>
                <a:latin typeface="Times New Roman" panose="02020603050405020304" pitchFamily="18" charset="0"/>
                <a:cs typeface="Times New Roman" panose="02020603050405020304" pitchFamily="18" charset="0"/>
              </a:rPr>
              <a:t>Người bị bạo lực gia đình</a:t>
            </a:r>
            <a:endParaRPr lang="en-US" sz="3600" dirty="0" smtClean="0">
              <a:solidFill>
                <a:srgbClr val="2E2E2E"/>
              </a:solidFill>
              <a:latin typeface="Times New Roman" panose="02020603050405020304" pitchFamily="18" charset="0"/>
              <a:cs typeface="Times New Roman" panose="02020603050405020304" pitchFamily="18" charset="0"/>
            </a:endParaRPr>
          </a:p>
          <a:p>
            <a:pPr marL="0" indent="0" algn="just">
              <a:buNone/>
            </a:pPr>
            <a:r>
              <a:rPr lang="vi-VN" sz="3600" dirty="0" smtClean="0">
                <a:solidFill>
                  <a:srgbClr val="2E2E2E"/>
                </a:solidFill>
                <a:latin typeface="Times New Roman" panose="02020603050405020304" pitchFamily="18" charset="0"/>
                <a:cs typeface="Times New Roman" panose="02020603050405020304" pitchFamily="18" charset="0"/>
              </a:rPr>
              <a:t>Người </a:t>
            </a:r>
            <a:r>
              <a:rPr lang="vi-VN" sz="3600" dirty="0">
                <a:solidFill>
                  <a:srgbClr val="2E2E2E"/>
                </a:solidFill>
                <a:latin typeface="Times New Roman" panose="02020603050405020304" pitchFamily="18" charset="0"/>
                <a:cs typeface="Times New Roman" panose="02020603050405020304" pitchFamily="18" charset="0"/>
              </a:rPr>
              <a:t>bị bạo lực gia đình</a:t>
            </a:r>
            <a:r>
              <a:rPr lang="vi-VN" sz="3600" dirty="0" smtClean="0">
                <a:solidFill>
                  <a:srgbClr val="2E2E2E"/>
                </a:solidFill>
                <a:latin typeface="Times New Roman" panose="02020603050405020304" pitchFamily="18" charset="0"/>
                <a:cs typeface="Times New Roman" panose="02020603050405020304" pitchFamily="18" charset="0"/>
              </a:rPr>
              <a:t>, </a:t>
            </a:r>
            <a:r>
              <a:rPr lang="vi-VN" sz="3600" dirty="0">
                <a:solidFill>
                  <a:srgbClr val="2E2E2E"/>
                </a:solidFill>
                <a:latin typeface="Times New Roman" panose="02020603050405020304" pitchFamily="18" charset="0"/>
                <a:cs typeface="Times New Roman" panose="02020603050405020304" pitchFamily="18" charset="0"/>
              </a:rPr>
              <a:t>người giám hộ hoặc người đại diện theo pháp luật của người bị bạo lực gia đình có trách nhiệm </a:t>
            </a:r>
            <a:r>
              <a:rPr lang="vi-VN" sz="3600" dirty="0">
                <a:solidFill>
                  <a:srgbClr val="00B0F0"/>
                </a:solidFill>
                <a:latin typeface="Times New Roman" panose="02020603050405020304" pitchFamily="18" charset="0"/>
                <a:cs typeface="Times New Roman" panose="02020603050405020304" pitchFamily="18" charset="0"/>
              </a:rPr>
              <a:t>cung cấp đầy đủ, chính xác, kịp thời </a:t>
            </a:r>
            <a:r>
              <a:rPr lang="vi-VN" sz="3600" dirty="0">
                <a:solidFill>
                  <a:srgbClr val="2E2E2E"/>
                </a:solidFill>
                <a:latin typeface="Times New Roman" panose="02020603050405020304" pitchFamily="18" charset="0"/>
                <a:cs typeface="Times New Roman" panose="02020603050405020304" pitchFamily="18" charset="0"/>
              </a:rPr>
              <a:t>thông tin liên quan đến hành vi bạo lực gia đình khi có yêu cầu của cơ quan, tổ chức, cá nhân có thẩm quyền.</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74766" y="571858"/>
            <a:ext cx="4402183" cy="5946507"/>
          </a:xfrm>
          <a:prstGeom prst="rect">
            <a:avLst/>
          </a:prstGeom>
        </p:spPr>
      </p:pic>
    </p:spTree>
    <p:extLst>
      <p:ext uri="{BB962C8B-B14F-4D97-AF65-F5344CB8AC3E}">
        <p14:creationId xmlns:p14="http://schemas.microsoft.com/office/powerpoint/2010/main" val="8613867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1" y="624110"/>
            <a:ext cx="10539412" cy="1280890"/>
          </a:xfrm>
        </p:spPr>
        <p:txBody>
          <a:bodyPr>
            <a:normAutofit fontScale="90000"/>
          </a:bodyPr>
          <a:lstStyle/>
          <a:p>
            <a:r>
              <a:rPr lang="en-US" b="1" dirty="0">
                <a:solidFill>
                  <a:srgbClr val="FF0000"/>
                </a:solidFill>
                <a:latin typeface="Times New Roman" panose="02020603050405020304" pitchFamily="18" charset="0"/>
                <a:cs typeface="Times New Roman" panose="02020603050405020304" pitchFamily="18" charset="0"/>
              </a:rPr>
              <a:t>8. </a:t>
            </a:r>
            <a:r>
              <a:rPr lang="vi-VN" b="1" dirty="0">
                <a:solidFill>
                  <a:srgbClr val="FF0000"/>
                </a:solidFill>
                <a:latin typeface="Times New Roman" panose="02020603050405020304" pitchFamily="18" charset="0"/>
                <a:cs typeface="Times New Roman" panose="02020603050405020304" pitchFamily="18" charset="0"/>
              </a:rPr>
              <a:t>Trách nhiệm của người có hành vi bạo lực gia đình</a:t>
            </a:r>
            <a:r>
              <a:rPr lang="vi-VN" dirty="0">
                <a:solidFill>
                  <a:srgbClr val="FF0000"/>
                </a:solidFill>
                <a:latin typeface="Times New Roman" panose="02020603050405020304" pitchFamily="18" charset="0"/>
                <a:cs typeface="Times New Roman" panose="02020603050405020304" pitchFamily="18" charset="0"/>
              </a:rPr>
              <a:t/>
            </a:r>
            <a:br>
              <a:rPr lang="vi-VN" dirty="0">
                <a:solidFill>
                  <a:srgbClr val="FF0000"/>
                </a:solidFill>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65200" y="1429555"/>
            <a:ext cx="10539412" cy="4971245"/>
          </a:xfrm>
        </p:spPr>
        <p:txBody>
          <a:bodyPr>
            <a:noAutofit/>
          </a:bodyPr>
          <a:lstStyle/>
          <a:p>
            <a:pPr algn="just"/>
            <a:r>
              <a:rPr lang="vi-VN" sz="2600" dirty="0" smtClean="0">
                <a:solidFill>
                  <a:srgbClr val="002060"/>
                </a:solidFill>
                <a:latin typeface="Times New Roman" panose="02020603050405020304" pitchFamily="18" charset="0"/>
                <a:cs typeface="Times New Roman" panose="02020603050405020304" pitchFamily="18" charset="0"/>
              </a:rPr>
              <a:t>a</a:t>
            </a:r>
            <a:r>
              <a:rPr lang="vi-VN" sz="2600" dirty="0">
                <a:solidFill>
                  <a:srgbClr val="002060"/>
                </a:solidFill>
                <a:latin typeface="Times New Roman" panose="02020603050405020304" pitchFamily="18" charset="0"/>
                <a:cs typeface="Times New Roman" panose="02020603050405020304" pitchFamily="18" charset="0"/>
              </a:rPr>
              <a:t>) Chấm dứt hành vi bạo lực gia đình;</a:t>
            </a:r>
          </a:p>
          <a:p>
            <a:pPr algn="just"/>
            <a:r>
              <a:rPr lang="vi-VN" sz="2600" dirty="0">
                <a:solidFill>
                  <a:srgbClr val="002060"/>
                </a:solidFill>
                <a:latin typeface="Times New Roman" panose="02020603050405020304" pitchFamily="18" charset="0"/>
                <a:cs typeface="Times New Roman" panose="02020603050405020304" pitchFamily="18" charset="0"/>
              </a:rPr>
              <a:t>b) Chấp hành yêu cầu, quyết định của cơ quan, tổ chức, cá nhân có thẩm quyền khi áp dụng biện pháp phòng ngừa, ngăn chặn, bảo vệ, hỗ trợ và xử lý vi phạm pháp luật về phòng, chống bạo lực gia đình;</a:t>
            </a:r>
          </a:p>
          <a:p>
            <a:pPr algn="just"/>
            <a:r>
              <a:rPr lang="vi-VN" sz="2600" dirty="0">
                <a:solidFill>
                  <a:srgbClr val="002060"/>
                </a:solidFill>
                <a:latin typeface="Times New Roman" panose="02020603050405020304" pitchFamily="18" charset="0"/>
                <a:cs typeface="Times New Roman" panose="02020603050405020304" pitchFamily="18" charset="0"/>
              </a:rPr>
              <a:t>c) Kịp thời đưa người bị bạo lực gia đình đi cấp cứu, điều trị. Chăm sóc người bị bạo lực gia đình, trừ trường hợp người bị bạo lực gia đình, người giám hộ hoặc người đại diện theo pháp luật của người bị bạo lực gia đình từ chối;</a:t>
            </a:r>
          </a:p>
          <a:p>
            <a:pPr algn="just"/>
            <a:r>
              <a:rPr lang="vi-VN" sz="2600" dirty="0">
                <a:solidFill>
                  <a:srgbClr val="002060"/>
                </a:solidFill>
                <a:latin typeface="Times New Roman" panose="02020603050405020304" pitchFamily="18" charset="0"/>
                <a:cs typeface="Times New Roman" panose="02020603050405020304" pitchFamily="18" charset="0"/>
              </a:rPr>
              <a:t>d) Bồi thường thiệt hại, khắc phục hậu quả do mình gây ra cho người bị bạo lực gia đình, người tham gia phòng, chống bạo lực gia đình và </a:t>
            </a:r>
            <a:r>
              <a:rPr lang="vi-VN" sz="2600" dirty="0" smtClean="0">
                <a:solidFill>
                  <a:srgbClr val="002060"/>
                </a:solidFill>
                <a:latin typeface="Times New Roman" panose="02020603050405020304" pitchFamily="18" charset="0"/>
                <a:cs typeface="Times New Roman" panose="02020603050405020304" pitchFamily="18" charset="0"/>
              </a:rPr>
              <a:t>tổ </a:t>
            </a:r>
            <a:r>
              <a:rPr lang="vi-VN" sz="2600" dirty="0">
                <a:solidFill>
                  <a:srgbClr val="002060"/>
                </a:solidFill>
                <a:latin typeface="Times New Roman" panose="02020603050405020304" pitchFamily="18" charset="0"/>
                <a:cs typeface="Times New Roman" panose="02020603050405020304" pitchFamily="18" charset="0"/>
              </a:rPr>
              <a:t>chức, cá nhân khác.</a:t>
            </a:r>
          </a:p>
        </p:txBody>
      </p:sp>
    </p:spTree>
    <p:extLst>
      <p:ext uri="{BB962C8B-B14F-4D97-AF65-F5344CB8AC3E}">
        <p14:creationId xmlns:p14="http://schemas.microsoft.com/office/powerpoint/2010/main" val="1206617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80606" y="391886"/>
            <a:ext cx="10136777" cy="6165668"/>
          </a:xfrm>
          <a:prstGeom prst="rect">
            <a:avLst/>
          </a:prstGeom>
        </p:spPr>
      </p:pic>
    </p:spTree>
    <p:extLst>
      <p:ext uri="{BB962C8B-B14F-4D97-AF65-F5344CB8AC3E}">
        <p14:creationId xmlns:p14="http://schemas.microsoft.com/office/powerpoint/2010/main" val="26238132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1" y="624110"/>
            <a:ext cx="10539412" cy="1280890"/>
          </a:xfrm>
        </p:spPr>
        <p:txBody>
          <a:bodyPr>
            <a:normAutofit fontScale="90000"/>
          </a:bodyPr>
          <a:lstStyle/>
          <a:p>
            <a:r>
              <a:rPr lang="en-US" b="1" dirty="0">
                <a:solidFill>
                  <a:srgbClr val="FF0000"/>
                </a:solidFill>
                <a:latin typeface="Times New Roman" panose="02020603050405020304" pitchFamily="18" charset="0"/>
                <a:cs typeface="Times New Roman" panose="02020603050405020304" pitchFamily="18" charset="0"/>
              </a:rPr>
              <a:t>9. </a:t>
            </a:r>
            <a:r>
              <a:rPr lang="vi-VN" b="1" dirty="0">
                <a:solidFill>
                  <a:srgbClr val="FF0000"/>
                </a:solidFill>
                <a:latin typeface="Times New Roman" panose="02020603050405020304" pitchFamily="18" charset="0"/>
                <a:cs typeface="Times New Roman" panose="02020603050405020304" pitchFamily="18" charset="0"/>
              </a:rPr>
              <a:t>Trách nhiệm của thành viên gia đình trong phòng, chống bạo lực gia đình</a:t>
            </a:r>
            <a:r>
              <a:rPr lang="vi-VN" dirty="0">
                <a:solidFill>
                  <a:srgbClr val="FF0000"/>
                </a:solidFill>
                <a:latin typeface="Times New Roman" panose="02020603050405020304" pitchFamily="18" charset="0"/>
                <a:cs typeface="Times New Roman" panose="02020603050405020304" pitchFamily="18" charset="0"/>
              </a:rPr>
              <a:t/>
            </a:r>
            <a:br>
              <a:rPr lang="vi-VN" dirty="0">
                <a:solidFill>
                  <a:srgbClr val="FF0000"/>
                </a:solidFill>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77240" y="1905000"/>
            <a:ext cx="11064240" cy="4724400"/>
          </a:xfrm>
        </p:spPr>
        <p:txBody>
          <a:bodyPr>
            <a:noAutofit/>
          </a:bodyPr>
          <a:lstStyle/>
          <a:p>
            <a:pPr marL="0" indent="0" algn="just">
              <a:buNone/>
            </a:pPr>
            <a:r>
              <a:rPr lang="vi-VN" sz="2800" dirty="0" smtClean="0">
                <a:solidFill>
                  <a:srgbClr val="2E2E2E"/>
                </a:solidFill>
                <a:latin typeface="Times New Roman" panose="02020603050405020304" pitchFamily="18" charset="0"/>
                <a:cs typeface="Times New Roman" panose="02020603050405020304" pitchFamily="18" charset="0"/>
              </a:rPr>
              <a:t>1</a:t>
            </a:r>
            <a:r>
              <a:rPr lang="vi-VN" sz="2800" dirty="0">
                <a:solidFill>
                  <a:srgbClr val="2E2E2E"/>
                </a:solidFill>
                <a:latin typeface="Times New Roman" panose="02020603050405020304" pitchFamily="18" charset="0"/>
                <a:cs typeface="Times New Roman" panose="02020603050405020304" pitchFamily="18" charset="0"/>
              </a:rPr>
              <a:t>. Giáo dục, nhắc nhở thành viên gia đình thực hiện quy định của pháp luật về phòng, chống bạo lực gia đình, hôn nhân và gia đình, bình đẳng giới và quy định khác của pháp luật có liên quan.</a:t>
            </a:r>
          </a:p>
          <a:p>
            <a:pPr marL="0" indent="0" algn="just">
              <a:buNone/>
            </a:pPr>
            <a:r>
              <a:rPr lang="vi-VN" sz="2800" dirty="0">
                <a:solidFill>
                  <a:srgbClr val="2E2E2E"/>
                </a:solidFill>
                <a:latin typeface="Times New Roman" panose="02020603050405020304" pitchFamily="18" charset="0"/>
                <a:cs typeface="Times New Roman" panose="02020603050405020304" pitchFamily="18" charset="0"/>
              </a:rPr>
              <a:t>2. Hòa giải mâu thuẫn, tranh chấp giữa các thành viên gia đình; yêu cầu người có hành vi bạo lực gia đình chấm dứt ngay hành vi bạo lực gia đình; tham gia chăm sóc người bị bạo lực gia đình.</a:t>
            </a:r>
          </a:p>
          <a:p>
            <a:pPr marL="0" indent="0" algn="just">
              <a:buNone/>
            </a:pPr>
            <a:r>
              <a:rPr lang="vi-VN" sz="2800" dirty="0">
                <a:solidFill>
                  <a:srgbClr val="2E2E2E"/>
                </a:solidFill>
                <a:latin typeface="Times New Roman" panose="02020603050405020304" pitchFamily="18" charset="0"/>
                <a:cs typeface="Times New Roman" panose="02020603050405020304" pitchFamily="18" charset="0"/>
              </a:rPr>
              <a:t>3. Phối hợp với cơ quan, tổ chức, cá nhân và cộng đồng dân cư trong phòng, chống bạo lực gia đình.</a:t>
            </a:r>
          </a:p>
          <a:p>
            <a:pPr marL="0" indent="0" algn="just">
              <a:buNone/>
            </a:pPr>
            <a:r>
              <a:rPr lang="vi-VN" sz="2800" dirty="0">
                <a:solidFill>
                  <a:srgbClr val="2E2E2E"/>
                </a:solidFill>
                <a:latin typeface="Times New Roman" panose="02020603050405020304" pitchFamily="18" charset="0"/>
                <a:cs typeface="Times New Roman" panose="02020603050405020304" pitchFamily="18" charset="0"/>
              </a:rPr>
              <a:t>4. Thực hiện các biện pháp trong phòng, chống bạo lực gia đình theo quy định của Luật này và quy định khác của pháp luật có liên quan.</a:t>
            </a:r>
            <a:endParaRPr lang="vi-VN" sz="2800" b="0" i="0" dirty="0">
              <a:solidFill>
                <a:srgbClr val="2E2E2E"/>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62067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018" y="331471"/>
            <a:ext cx="10539412" cy="1040130"/>
          </a:xfrm>
        </p:spPr>
        <p:txBody>
          <a:bodyPr>
            <a:normAutofit fontScale="90000"/>
          </a:bodyPr>
          <a:lstStyle/>
          <a:p>
            <a:r>
              <a:rPr lang="en-US" b="1" dirty="0">
                <a:solidFill>
                  <a:srgbClr val="FF0000"/>
                </a:solidFill>
                <a:latin typeface="Times New Roman" panose="02020603050405020304" pitchFamily="18" charset="0"/>
                <a:cs typeface="Times New Roman" panose="02020603050405020304" pitchFamily="18" charset="0"/>
              </a:rPr>
              <a:t>10. </a:t>
            </a:r>
            <a:r>
              <a:rPr lang="vi-VN" b="1" dirty="0">
                <a:solidFill>
                  <a:srgbClr val="FF0000"/>
                </a:solidFill>
                <a:latin typeface="Times New Roman" panose="02020603050405020304" pitchFamily="18" charset="0"/>
                <a:cs typeface="Times New Roman" panose="02020603050405020304" pitchFamily="18" charset="0"/>
              </a:rPr>
              <a:t>Quyền và trách nhiệm của cá nhân trong phòng, chống bạo lực gia đình</a:t>
            </a:r>
            <a:r>
              <a:rPr lang="vi-VN" dirty="0">
                <a:solidFill>
                  <a:srgbClr val="FF0000"/>
                </a:solidFill>
                <a:latin typeface="Times New Roman" panose="02020603050405020304" pitchFamily="18" charset="0"/>
                <a:cs typeface="Times New Roman" panose="02020603050405020304" pitchFamily="18" charset="0"/>
              </a:rPr>
              <a:t/>
            </a:r>
            <a:br>
              <a:rPr lang="vi-VN" dirty="0">
                <a:solidFill>
                  <a:srgbClr val="FF0000"/>
                </a:solidFill>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65200" y="1497331"/>
            <a:ext cx="10539412" cy="4826196"/>
          </a:xfrm>
        </p:spPr>
        <p:txBody>
          <a:bodyPr>
            <a:noAutofit/>
          </a:bodyPr>
          <a:lstStyle/>
          <a:p>
            <a:pPr marL="0" indent="0" algn="just">
              <a:buNone/>
            </a:pPr>
            <a:r>
              <a:rPr lang="en-US" sz="3600" dirty="0" smtClean="0">
                <a:solidFill>
                  <a:srgbClr val="002060"/>
                </a:solidFill>
                <a:latin typeface="Times New Roman" panose="02020603050405020304" pitchFamily="18" charset="0"/>
                <a:cs typeface="Times New Roman" panose="02020603050405020304" pitchFamily="18" charset="0"/>
              </a:rPr>
              <a:t>	</a:t>
            </a:r>
            <a:r>
              <a:rPr lang="vi-VN" sz="3600" dirty="0" smtClean="0">
                <a:solidFill>
                  <a:srgbClr val="002060"/>
                </a:solidFill>
                <a:latin typeface="Times New Roman" panose="02020603050405020304" pitchFamily="18" charset="0"/>
                <a:cs typeface="Times New Roman" panose="02020603050405020304" pitchFamily="18" charset="0"/>
              </a:rPr>
              <a:t>Được </a:t>
            </a:r>
            <a:r>
              <a:rPr lang="vi-VN" sz="3600" dirty="0">
                <a:solidFill>
                  <a:srgbClr val="002060"/>
                </a:solidFill>
                <a:latin typeface="Times New Roman" panose="02020603050405020304" pitchFamily="18" charset="0"/>
                <a:cs typeface="Times New Roman" panose="02020603050405020304" pitchFamily="18" charset="0"/>
              </a:rPr>
              <a:t>khen thưởng khi có thành tích trong phòng, chống bạo lực gia đình theo quy định của pháp luật về thi đua, khen thưởng; được bảo vệ, giữ bí mật về thông tin cá nhân khi báo tin, tố giác hành vi bạo lực gia đình; được Nhà nước hỗ trợ để bù đắp tổn hại về sức khỏe, tính mạng và thiệt hại về tài sản khi tham gia phòng, chống bạo lực gia đình theo quy định của Chính phủ.</a:t>
            </a:r>
            <a:endParaRPr lang="vi-VN" sz="3600" b="0" i="0" dirty="0">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03890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1" y="624110"/>
            <a:ext cx="10539412" cy="1280890"/>
          </a:xfrm>
        </p:spPr>
        <p:txBody>
          <a:bodyPr>
            <a:normAutofit/>
          </a:bodyPr>
          <a:lstStyle/>
          <a:p>
            <a:r>
              <a:rPr lang="vi-VN" dirty="0">
                <a:solidFill>
                  <a:srgbClr val="FF0000"/>
                </a:solidFill>
                <a:latin typeface="Times New Roman" panose="02020603050405020304" pitchFamily="18" charset="0"/>
                <a:cs typeface="Times New Roman" panose="02020603050405020304" pitchFamily="18" charset="0"/>
              </a:rPr>
              <a:t/>
            </a:r>
            <a:br>
              <a:rPr lang="vi-VN" dirty="0">
                <a:solidFill>
                  <a:srgbClr val="FF0000"/>
                </a:solidFill>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65200" y="811530"/>
            <a:ext cx="10539412" cy="5473360"/>
          </a:xfrm>
        </p:spPr>
        <p:txBody>
          <a:bodyPr>
            <a:noAutofit/>
          </a:bodyPr>
          <a:lstStyle/>
          <a:p>
            <a:pPr marL="0" indent="0" algn="just">
              <a:buNone/>
            </a:pPr>
            <a:r>
              <a:rPr lang="vi-VN" sz="3500" dirty="0" smtClean="0">
                <a:solidFill>
                  <a:srgbClr val="002060"/>
                </a:solidFill>
                <a:latin typeface="Times New Roman" panose="02020603050405020304" pitchFamily="18" charset="0"/>
                <a:cs typeface="Times New Roman" panose="02020603050405020304" pitchFamily="18" charset="0"/>
              </a:rPr>
              <a:t>Cá </a:t>
            </a:r>
            <a:r>
              <a:rPr lang="vi-VN" sz="3500" dirty="0">
                <a:solidFill>
                  <a:srgbClr val="002060"/>
                </a:solidFill>
                <a:latin typeface="Times New Roman" panose="02020603050405020304" pitchFamily="18" charset="0"/>
                <a:cs typeface="Times New Roman" panose="02020603050405020304" pitchFamily="18" charset="0"/>
              </a:rPr>
              <a:t>nhân khi phát hiện hành vi bạo lực gia đình có trách nhiệm sau đây:</a:t>
            </a:r>
          </a:p>
          <a:p>
            <a:pPr marL="0" indent="0" algn="just">
              <a:buNone/>
            </a:pPr>
            <a:r>
              <a:rPr lang="vi-VN" sz="3500" dirty="0">
                <a:solidFill>
                  <a:srgbClr val="002060"/>
                </a:solidFill>
                <a:latin typeface="Times New Roman" panose="02020603050405020304" pitchFamily="18" charset="0"/>
                <a:cs typeface="Times New Roman" panose="02020603050405020304" pitchFamily="18" charset="0"/>
              </a:rPr>
              <a:t>a) Báo tin, tố giác ngay cho cơ quan, tổ chức, cá nhân có thẩm quyền quy định tại khoản 1 Điều 19 của Luật này;</a:t>
            </a:r>
          </a:p>
          <a:p>
            <a:pPr marL="0" indent="0" algn="just">
              <a:buNone/>
            </a:pPr>
            <a:r>
              <a:rPr lang="vi-VN" sz="3500" dirty="0">
                <a:solidFill>
                  <a:srgbClr val="002060"/>
                </a:solidFill>
                <a:latin typeface="Times New Roman" panose="02020603050405020304" pitchFamily="18" charset="0"/>
                <a:cs typeface="Times New Roman" panose="02020603050405020304" pitchFamily="18" charset="0"/>
              </a:rPr>
              <a:t>b) Tham gia bào vệ, hỗ trợ người bị bạo lực gia đình và các hoạt động phòng, chống bạo lực gia đình ở cộng đồng.</a:t>
            </a:r>
            <a:endParaRPr lang="vi-VN" sz="3500" b="0" i="0" dirty="0">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67813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200" y="2133600"/>
            <a:ext cx="10539412" cy="2129307"/>
          </a:xfrm>
        </p:spPr>
        <p:txBody>
          <a:bodyPr>
            <a:noAutofit/>
          </a:bodyPr>
          <a:lstStyle/>
          <a:p>
            <a:pPr marL="0" indent="0" algn="ctr">
              <a:buNone/>
            </a:pPr>
            <a:endParaRPr lang="en-US" sz="3600" b="1" dirty="0" smtClean="0">
              <a:solidFill>
                <a:srgbClr val="FF0000"/>
              </a:solidFill>
              <a:latin typeface="Times New Roman" panose="02020603050405020304" pitchFamily="18" charset="0"/>
              <a:cs typeface="Times New Roman" panose="02020603050405020304" pitchFamily="18" charset="0"/>
            </a:endParaRPr>
          </a:p>
          <a:p>
            <a:pPr marL="0" indent="0" algn="ctr">
              <a:buNone/>
            </a:pPr>
            <a:r>
              <a:rPr lang="en-US" sz="3600" b="1" dirty="0" smtClean="0">
                <a:solidFill>
                  <a:srgbClr val="FF0000"/>
                </a:solidFill>
                <a:latin typeface="Times New Roman" panose="02020603050405020304" pitchFamily="18" charset="0"/>
                <a:cs typeface="Times New Roman" panose="02020603050405020304" pitchFamily="18" charset="0"/>
              </a:rPr>
              <a:t>PHÒNG </a:t>
            </a:r>
            <a:r>
              <a:rPr lang="en-US" sz="3600" b="1" dirty="0">
                <a:solidFill>
                  <a:srgbClr val="FF0000"/>
                </a:solidFill>
                <a:latin typeface="Times New Roman" panose="02020603050405020304" pitchFamily="18" charset="0"/>
                <a:cs typeface="Times New Roman" panose="02020603050405020304" pitchFamily="18" charset="0"/>
              </a:rPr>
              <a:t>NGỪA BẠO LỰC GIA ĐÌNH</a:t>
            </a:r>
            <a:br>
              <a:rPr lang="en-US" sz="3600" b="1" dirty="0">
                <a:solidFill>
                  <a:srgbClr val="FF0000"/>
                </a:solidFill>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pPr marL="0" indent="0">
              <a:buNone/>
            </a:pPr>
            <a:endParaRPr lang="vi-VN" sz="3200" b="0" i="0" dirty="0">
              <a:solidFill>
                <a:srgbClr val="2E2E2E"/>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65861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1" y="240030"/>
            <a:ext cx="10635932" cy="834390"/>
          </a:xfrm>
        </p:spPr>
        <p:txBody>
          <a:bodyPr/>
          <a:lstStyle/>
          <a:p>
            <a:pPr algn="ctr"/>
            <a:r>
              <a:rPr lang="en-US" b="1" dirty="0">
                <a:solidFill>
                  <a:srgbClr val="FF0000"/>
                </a:solidFill>
                <a:latin typeface="Times New Roman" panose="02020603050405020304" pitchFamily="18" charset="0"/>
                <a:cs typeface="Times New Roman" panose="02020603050405020304" pitchFamily="18" charset="0"/>
              </a:rPr>
              <a:t>PHÒNG NGỪA BẠO LỰC GIA ĐÌNH</a:t>
            </a:r>
            <a:endParaRPr lang="en-US" dirty="0"/>
          </a:p>
        </p:txBody>
      </p:sp>
      <p:pic>
        <p:nvPicPr>
          <p:cNvPr id="5122" name="Picture 2" descr="Kế hoạch Tổ chức tuyên truyền về phòng, chống bạo lực gia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8681" y="1154430"/>
            <a:ext cx="10515599" cy="461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4698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1" y="624110"/>
            <a:ext cx="10539412" cy="1280890"/>
          </a:xfrm>
        </p:spPr>
        <p:txBody>
          <a:bodyPr>
            <a:normAutofit fontScale="90000"/>
          </a:bodyPr>
          <a:lstStyle/>
          <a:p>
            <a:r>
              <a:rPr lang="en-US" b="1" dirty="0" smtClean="0">
                <a:solidFill>
                  <a:srgbClr val="FF0000"/>
                </a:solidFill>
                <a:latin typeface="Times New Roman" panose="02020603050405020304" pitchFamily="18" charset="0"/>
                <a:cs typeface="Times New Roman" panose="02020603050405020304" pitchFamily="18" charset="0"/>
              </a:rPr>
              <a:t>1</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Mục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đích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yêu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cầu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trong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thông</a:t>
            </a:r>
            <a:r>
              <a:rPr lang="en-US" b="1" dirty="0">
                <a:solidFill>
                  <a:srgbClr val="FF0000"/>
                </a:solidFill>
                <a:latin typeface="Times New Roman" panose="02020603050405020304" pitchFamily="18" charset="0"/>
                <a:cs typeface="Times New Roman" panose="02020603050405020304" pitchFamily="18" charset="0"/>
              </a:rPr>
              <a:t> tin, </a:t>
            </a:r>
            <a:r>
              <a:rPr lang="en-US" b="1" dirty="0" err="1">
                <a:solidFill>
                  <a:srgbClr val="FF0000"/>
                </a:solidFill>
                <a:latin typeface="Times New Roman" panose="02020603050405020304" pitchFamily="18" charset="0"/>
                <a:cs typeface="Times New Roman" panose="02020603050405020304" pitchFamily="18" charset="0"/>
              </a:rPr>
              <a:t>truyền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thông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giáo</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dục</a:t>
            </a:r>
            <a:r>
              <a:rPr lang="en-US" b="1" dirty="0">
                <a:solidFill>
                  <a:srgbClr val="FF0000"/>
                </a:solidFill>
                <a:latin typeface="Times New Roman" panose="02020603050405020304" pitchFamily="18" charset="0"/>
                <a:cs typeface="Times New Roman" panose="02020603050405020304" pitchFamily="18" charset="0"/>
              </a:rPr>
              <a:t/>
            </a:r>
            <a:br>
              <a:rPr lang="en-US" b="1" dirty="0">
                <a:solidFill>
                  <a:srgbClr val="FF0000"/>
                </a:solidFill>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65200" y="1805940"/>
            <a:ext cx="10539412" cy="4414556"/>
          </a:xfrm>
        </p:spPr>
        <p:txBody>
          <a:bodyPr>
            <a:noAutofit/>
          </a:bodyPr>
          <a:lstStyle/>
          <a:p>
            <a:pPr marL="0" indent="0" algn="just">
              <a:buNone/>
            </a:pPr>
            <a:r>
              <a:rPr lang="en-US" sz="4000" i="1" dirty="0" err="1" smtClean="0">
                <a:solidFill>
                  <a:srgbClr val="002060"/>
                </a:solidFill>
                <a:latin typeface="Times New Roman" panose="02020603050405020304" pitchFamily="18" charset="0"/>
                <a:cs typeface="Times New Roman" panose="02020603050405020304" pitchFamily="18" charset="0"/>
              </a:rPr>
              <a:t>Mục</a:t>
            </a:r>
            <a:r>
              <a:rPr lang="en-US" sz="4000" i="1" dirty="0" smtClean="0">
                <a:solidFill>
                  <a:srgbClr val="002060"/>
                </a:solidFill>
                <a:latin typeface="Times New Roman" panose="02020603050405020304" pitchFamily="18" charset="0"/>
                <a:cs typeface="Times New Roman" panose="02020603050405020304" pitchFamily="18" charset="0"/>
              </a:rPr>
              <a:t> </a:t>
            </a:r>
            <a:r>
              <a:rPr lang="en-US" sz="4000" i="1" dirty="0" err="1" smtClean="0">
                <a:solidFill>
                  <a:srgbClr val="002060"/>
                </a:solidFill>
                <a:latin typeface="Times New Roman" panose="02020603050405020304" pitchFamily="18" charset="0"/>
                <a:cs typeface="Times New Roman" panose="02020603050405020304" pitchFamily="18" charset="0"/>
              </a:rPr>
              <a:t>đích</a:t>
            </a:r>
            <a:r>
              <a:rPr lang="en-US" sz="4000" i="1" dirty="0" smtClean="0">
                <a:solidFill>
                  <a:srgbClr val="002060"/>
                </a:solidFill>
                <a:latin typeface="Times New Roman" panose="02020603050405020304" pitchFamily="18" charset="0"/>
                <a:cs typeface="Times New Roman" panose="02020603050405020304" pitchFamily="18" charset="0"/>
              </a:rPr>
              <a:t>: </a:t>
            </a:r>
            <a:r>
              <a:rPr lang="vi-VN" sz="4000" dirty="0" smtClean="0">
                <a:solidFill>
                  <a:srgbClr val="002060"/>
                </a:solidFill>
                <a:latin typeface="Times New Roman" panose="02020603050405020304" pitchFamily="18" charset="0"/>
                <a:cs typeface="Times New Roman" panose="02020603050405020304" pitchFamily="18" charset="0"/>
              </a:rPr>
              <a:t>Thông </a:t>
            </a:r>
            <a:r>
              <a:rPr lang="vi-VN" sz="4000" dirty="0">
                <a:solidFill>
                  <a:srgbClr val="002060"/>
                </a:solidFill>
                <a:latin typeface="Times New Roman" panose="02020603050405020304" pitchFamily="18" charset="0"/>
                <a:cs typeface="Times New Roman" panose="02020603050405020304" pitchFamily="18" charset="0"/>
              </a:rPr>
              <a:t>tin, truyền thông, giáo dục về phòng, chống bạo lực gia đình nhằm nâng cao nhận thức, định hướng hành vi ứng xử, góp phần xóa bỏ bạo lực gia đình.</a:t>
            </a:r>
            <a:endParaRPr lang="en-US" sz="4000" b="0" i="0" dirty="0" smtClean="0">
              <a:solidFill>
                <a:srgbClr val="002060"/>
              </a:solidFill>
              <a:effectLst/>
              <a:latin typeface="Times New Roman" panose="02020603050405020304" pitchFamily="18" charset="0"/>
              <a:cs typeface="Times New Roman" panose="02020603050405020304" pitchFamily="18" charset="0"/>
            </a:endParaRPr>
          </a:p>
          <a:p>
            <a:pPr marL="0" indent="0">
              <a:buNone/>
            </a:pPr>
            <a:endParaRPr lang="vi-VN" sz="4000" b="0" i="0" dirty="0">
              <a:solidFill>
                <a:srgbClr val="2E2E2E"/>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84678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200" y="594360"/>
            <a:ext cx="10539412" cy="5316862"/>
          </a:xfrm>
        </p:spPr>
        <p:txBody>
          <a:bodyPr>
            <a:noAutofit/>
          </a:bodyPr>
          <a:lstStyle/>
          <a:p>
            <a:pPr marL="0" lvl="0" indent="0" algn="just">
              <a:buClr>
                <a:srgbClr val="A53010"/>
              </a:buClr>
              <a:buNone/>
            </a:pPr>
            <a:r>
              <a:rPr lang="en-US" sz="2800" b="1" dirty="0" err="1" smtClean="0">
                <a:solidFill>
                  <a:srgbClr val="FF0000"/>
                </a:solidFill>
                <a:latin typeface="Times New Roman" panose="02020603050405020304" pitchFamily="18" charset="0"/>
                <a:cs typeface="Times New Roman" panose="02020603050405020304" pitchFamily="18" charset="0"/>
              </a:rPr>
              <a:t>Yêu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cầu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tin, </a:t>
            </a:r>
            <a:r>
              <a:rPr lang="en-US" sz="2800" b="1" dirty="0" err="1" smtClean="0">
                <a:solidFill>
                  <a:srgbClr val="FF0000"/>
                </a:solidFill>
                <a:latin typeface="Times New Roman" panose="02020603050405020304" pitchFamily="18" charset="0"/>
                <a:cs typeface="Times New Roman" panose="02020603050405020304" pitchFamily="18" charset="0"/>
              </a:rPr>
              <a:t>truyền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thông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giáo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dục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về</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phòng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chống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bạo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lực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gia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đình</a:t>
            </a:r>
            <a:endParaRPr lang="en-US" sz="2800" b="1" dirty="0" smtClean="0">
              <a:solidFill>
                <a:srgbClr val="FF0000"/>
              </a:solidFill>
              <a:latin typeface="Times New Roman" panose="02020603050405020304" pitchFamily="18" charset="0"/>
              <a:cs typeface="Times New Roman" panose="02020603050405020304" pitchFamily="18" charset="0"/>
            </a:endParaRPr>
          </a:p>
          <a:p>
            <a:pPr marL="0" indent="0" algn="just">
              <a:buNone/>
            </a:pPr>
            <a:r>
              <a:rPr lang="vi-VN" sz="3200" dirty="0" smtClean="0">
                <a:solidFill>
                  <a:srgbClr val="002060"/>
                </a:solidFill>
                <a:latin typeface="Times New Roman" panose="02020603050405020304" pitchFamily="18" charset="0"/>
                <a:cs typeface="Times New Roman" panose="02020603050405020304" pitchFamily="18" charset="0"/>
              </a:rPr>
              <a:t>a</a:t>
            </a:r>
            <a:r>
              <a:rPr lang="vi-VN" sz="3200" dirty="0">
                <a:solidFill>
                  <a:srgbClr val="002060"/>
                </a:solidFill>
                <a:latin typeface="Times New Roman" panose="02020603050405020304" pitchFamily="18" charset="0"/>
                <a:cs typeface="Times New Roman" panose="02020603050405020304" pitchFamily="18" charset="0"/>
              </a:rPr>
              <a:t>) Thường xuyên, chính xác, rõ ràng, đơn giản, thiết thực;</a:t>
            </a:r>
          </a:p>
          <a:p>
            <a:pPr marL="0" indent="0" algn="just">
              <a:buNone/>
            </a:pPr>
            <a:r>
              <a:rPr lang="vi-VN" sz="3200" dirty="0">
                <a:solidFill>
                  <a:srgbClr val="002060"/>
                </a:solidFill>
                <a:latin typeface="Times New Roman" panose="02020603050405020304" pitchFamily="18" charset="0"/>
                <a:cs typeface="Times New Roman" panose="02020603050405020304" pitchFamily="18" charset="0"/>
              </a:rPr>
              <a:t>b) Phù hợp với trình độ, lứa tuổi, giới tính, truyền thống, văn hóa, dân tộc, tôn giáo, địa bàn; chú trọng đến trẻ em, phụ nữ mang thai, phụ nữ đang nuôi con dưới 36 tháng tuổi, người cao tuổi, người khuyết tật, người không có khả năng tự chăm sóc, người sống ở vùng đồng bào dân tộc thiểu số và miền núi, vùng có điều kiện kinh tế - xã hội khó khăn, vùng có điều kiện kinh tế - xã hội đặc biệt khó khăn;</a:t>
            </a:r>
          </a:p>
          <a:p>
            <a:pPr marL="0" lvl="0" indent="0" algn="just">
              <a:buClr>
                <a:srgbClr val="A53010"/>
              </a:buClr>
              <a:buNone/>
            </a:pP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18131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0641" y="624110"/>
            <a:ext cx="6383971" cy="5902420"/>
          </a:xfrm>
        </p:spPr>
        <p:txBody>
          <a:bodyPr>
            <a:noAutofit/>
          </a:bodyPr>
          <a:lstStyle/>
          <a:p>
            <a:pPr marL="0" indent="0" algn="just">
              <a:spcBef>
                <a:spcPts val="0"/>
              </a:spcBef>
              <a:buNone/>
            </a:pPr>
            <a:r>
              <a:rPr lang="vi-VN" sz="3200" dirty="0" smtClean="0">
                <a:solidFill>
                  <a:srgbClr val="2E2E2E"/>
                </a:solidFill>
                <a:latin typeface="Times New Roman" panose="02020603050405020304" pitchFamily="18" charset="0"/>
                <a:cs typeface="Times New Roman" panose="02020603050405020304" pitchFamily="18" charset="0"/>
              </a:rPr>
              <a:t>c</a:t>
            </a:r>
            <a:r>
              <a:rPr lang="vi-VN" sz="3200" dirty="0">
                <a:solidFill>
                  <a:srgbClr val="2E2E2E"/>
                </a:solidFill>
                <a:latin typeface="Times New Roman" panose="02020603050405020304" pitchFamily="18" charset="0"/>
                <a:cs typeface="Times New Roman" panose="02020603050405020304" pitchFamily="18" charset="0"/>
              </a:rPr>
              <a:t>) Chú trọng thay đổi hành vi của người có hành vi bạo lực gia đình, người thường xuyên có hành vi cổ xúy cho bạo lực, kỳ thị, phân biệt đối xử về giới, giới tính, định kiến giới;</a:t>
            </a:r>
          </a:p>
          <a:p>
            <a:pPr marL="0" indent="0" algn="just">
              <a:spcBef>
                <a:spcPts val="0"/>
              </a:spcBef>
              <a:buNone/>
            </a:pPr>
            <a:r>
              <a:rPr lang="vi-VN" sz="3200" dirty="0">
                <a:solidFill>
                  <a:srgbClr val="2E2E2E"/>
                </a:solidFill>
                <a:latin typeface="Times New Roman" panose="02020603050405020304" pitchFamily="18" charset="0"/>
                <a:cs typeface="Times New Roman" panose="02020603050405020304" pitchFamily="18" charset="0"/>
              </a:rPr>
              <a:t>d) Bình đẳng giới, bảo vệ danh dự, nhân phẩm, uy tín của người bị bạo lực gia đình và những người có liên quan;</a:t>
            </a:r>
          </a:p>
          <a:p>
            <a:pPr marL="0" indent="0" algn="just">
              <a:spcBef>
                <a:spcPts val="0"/>
              </a:spcBef>
              <a:buNone/>
            </a:pPr>
            <a:r>
              <a:rPr lang="vi-VN" sz="3200" dirty="0" smtClean="0">
                <a:solidFill>
                  <a:srgbClr val="2E2E2E"/>
                </a:solidFill>
                <a:latin typeface="Times New Roman" panose="02020603050405020304" pitchFamily="18" charset="0"/>
                <a:cs typeface="Times New Roman" panose="02020603050405020304" pitchFamily="18" charset="0"/>
              </a:rPr>
              <a:t>đ)</a:t>
            </a:r>
            <a:r>
              <a:rPr lang="en-US" sz="3200" dirty="0" smtClean="0">
                <a:solidFill>
                  <a:srgbClr val="2E2E2E"/>
                </a:solidFill>
                <a:latin typeface="Times New Roman" panose="02020603050405020304" pitchFamily="18" charset="0"/>
                <a:cs typeface="Times New Roman" panose="02020603050405020304" pitchFamily="18" charset="0"/>
              </a:rPr>
              <a:t> </a:t>
            </a:r>
            <a:r>
              <a:rPr lang="vi-VN" sz="3200" dirty="0" smtClean="0">
                <a:solidFill>
                  <a:srgbClr val="2E2E2E"/>
                </a:solidFill>
                <a:latin typeface="Times New Roman" panose="02020603050405020304" pitchFamily="18" charset="0"/>
                <a:cs typeface="Times New Roman" panose="02020603050405020304" pitchFamily="18" charset="0"/>
              </a:rPr>
              <a:t>Bảo </a:t>
            </a:r>
            <a:r>
              <a:rPr lang="vi-VN" sz="3200" dirty="0">
                <a:solidFill>
                  <a:srgbClr val="2E2E2E"/>
                </a:solidFill>
                <a:latin typeface="Times New Roman" panose="02020603050405020304" pitchFamily="18" charset="0"/>
                <a:cs typeface="Times New Roman" panose="02020603050405020304" pitchFamily="18" charset="0"/>
              </a:rPr>
              <a:t>đảm an toàn thông tin về đời sống riêng tư, bí mật cá nhân và bí mật gia đình.</a:t>
            </a:r>
          </a:p>
          <a:p>
            <a:pPr marL="0" lvl="0" indent="0">
              <a:buClr>
                <a:srgbClr val="A53010"/>
              </a:buClr>
              <a:buNone/>
            </a:pP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639762" y="623570"/>
            <a:ext cx="4480879" cy="5902643"/>
          </a:xfrm>
          <a:prstGeom prst="rect">
            <a:avLst/>
          </a:prstGeom>
        </p:spPr>
      </p:pic>
      <p:sp>
        <p:nvSpPr>
          <p:cNvPr id="5" name="AutoShape 2" descr="Những điểm mới của Luật phòng, chống bạo lực gia đình 2022"/>
          <p:cNvSpPr>
            <a:spLocks noGrp="1" noChangeAspect="1" noChangeArrowheads="1"/>
          </p:cNvSpPr>
          <p:nvPr>
            <p:ph type="title"/>
          </p:nvPr>
        </p:nvSpPr>
        <p:spPr bwMode="auto">
          <a:xfrm>
            <a:off x="639763" y="623888"/>
            <a:ext cx="4481512" cy="5902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175406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1" y="251460"/>
            <a:ext cx="10539412" cy="742950"/>
          </a:xfrm>
        </p:spPr>
        <p:txBody>
          <a:bodyPr>
            <a:normAutofit fontScale="90000"/>
          </a:bodyPr>
          <a:lstStyle/>
          <a:p>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Nội</a:t>
            </a:r>
            <a:r>
              <a:rPr lang="en-US" sz="2800" b="1" dirty="0">
                <a:solidFill>
                  <a:srgbClr val="FF0000"/>
                </a:solidFill>
                <a:latin typeface="Times New Roman" panose="02020603050405020304" pitchFamily="18" charset="0"/>
                <a:cs typeface="Times New Roman" panose="02020603050405020304" pitchFamily="18" charset="0"/>
              </a:rPr>
              <a:t> dung </a:t>
            </a:r>
            <a:r>
              <a:rPr lang="en-US" sz="2800" b="1" dirty="0" err="1">
                <a:solidFill>
                  <a:srgbClr val="FF0000"/>
                </a:solidFill>
                <a:latin typeface="Times New Roman" panose="02020603050405020304" pitchFamily="18" charset="0"/>
                <a:cs typeface="Times New Roman" panose="02020603050405020304" pitchFamily="18" charset="0"/>
              </a:rPr>
              <a:t>thông</a:t>
            </a:r>
            <a:r>
              <a:rPr lang="en-US" sz="2800" b="1" dirty="0">
                <a:solidFill>
                  <a:srgbClr val="FF0000"/>
                </a:solidFill>
                <a:latin typeface="Times New Roman" panose="02020603050405020304" pitchFamily="18" charset="0"/>
                <a:cs typeface="Times New Roman" panose="02020603050405020304" pitchFamily="18" charset="0"/>
              </a:rPr>
              <a:t> tin, </a:t>
            </a:r>
            <a:r>
              <a:rPr lang="en-US" sz="2800" b="1" dirty="0" err="1">
                <a:solidFill>
                  <a:srgbClr val="FF0000"/>
                </a:solidFill>
                <a:latin typeface="Times New Roman" panose="02020603050405020304" pitchFamily="18" charset="0"/>
                <a:cs typeface="Times New Roman" panose="02020603050405020304" pitchFamily="18" charset="0"/>
              </a:rPr>
              <a:t>truyền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giáo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dục</a:t>
            </a:r>
            <a:r>
              <a:rPr lang="en-US" sz="2800" b="1" dirty="0">
                <a:solidFill>
                  <a:srgbClr val="FF0000"/>
                </a:solidFill>
                <a:latin typeface="Times New Roman" panose="02020603050405020304" pitchFamily="18" charset="0"/>
                <a:cs typeface="Times New Roman" panose="02020603050405020304" pitchFamily="18" charset="0"/>
              </a:rPr>
              <a:t/>
            </a:r>
            <a:br>
              <a:rPr lang="en-US" sz="2800" b="1" dirty="0">
                <a:solidFill>
                  <a:srgbClr val="FF0000"/>
                </a:solidFill>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65200" y="891541"/>
            <a:ext cx="10539412" cy="5522138"/>
          </a:xfrm>
        </p:spPr>
        <p:txBody>
          <a:bodyPr>
            <a:noAutofit/>
          </a:bodyPr>
          <a:lstStyle/>
          <a:p>
            <a:pPr algn="just"/>
            <a:r>
              <a:rPr lang="vi-VN" sz="2800" dirty="0" smtClean="0">
                <a:latin typeface="Times New Roman" panose="02020603050405020304" pitchFamily="18" charset="0"/>
                <a:cs typeface="Times New Roman" panose="02020603050405020304" pitchFamily="18" charset="0"/>
              </a:rPr>
              <a:t>1</a:t>
            </a:r>
            <a:r>
              <a:rPr lang="vi-VN" sz="2800" dirty="0">
                <a:latin typeface="Times New Roman" panose="02020603050405020304" pitchFamily="18" charset="0"/>
                <a:cs typeface="Times New Roman" panose="02020603050405020304" pitchFamily="18" charset="0"/>
              </a:rPr>
              <a:t>. Chính sách, pháp luật về phòng, chống bạo lực gia đình.</a:t>
            </a:r>
          </a:p>
          <a:p>
            <a:pPr algn="just"/>
            <a:r>
              <a:rPr lang="vi-VN" sz="2800" dirty="0">
                <a:latin typeface="Times New Roman" panose="02020603050405020304" pitchFamily="18" charset="0"/>
                <a:cs typeface="Times New Roman" panose="02020603050405020304" pitchFamily="18" charset="0"/>
              </a:rPr>
              <a:t>2. Quyền con người, quyền công dân, bình đẳng giới trong gia đình.</a:t>
            </a:r>
          </a:p>
          <a:p>
            <a:pPr algn="just"/>
            <a:r>
              <a:rPr lang="vi-VN" sz="2800" dirty="0">
                <a:latin typeface="Times New Roman" panose="02020603050405020304" pitchFamily="18" charset="0"/>
                <a:cs typeface="Times New Roman" panose="02020603050405020304" pitchFamily="18" charset="0"/>
              </a:rPr>
              <a:t>3. Truyền thống tốt đẹp của con người, gia đình Việt Nam; gương người tốt, việc tốt trong xây dựng gia đình hạnh phúc và phòng, chống bạo lực gia đình.</a:t>
            </a:r>
          </a:p>
          <a:p>
            <a:pPr algn="just"/>
            <a:r>
              <a:rPr lang="vi-VN" sz="2800" dirty="0">
                <a:latin typeface="Times New Roman" panose="02020603050405020304" pitchFamily="18" charset="0"/>
                <a:cs typeface="Times New Roman" panose="02020603050405020304" pitchFamily="18" charset="0"/>
              </a:rPr>
              <a:t>4. Kiến thức về hôn nhân và gia đình; kỹ năng ứng xử trong gia đình; kỹ năng bảo vệ, hỗ trợ người bị bạo lực gia đình; phòng ngừa, ngăn chặn, xử lý hành vi bạo lực gia đình.</a:t>
            </a:r>
          </a:p>
          <a:p>
            <a:pPr algn="just"/>
            <a:r>
              <a:rPr lang="vi-VN" sz="2800" dirty="0">
                <a:latin typeface="Times New Roman" panose="02020603050405020304" pitchFamily="18" charset="0"/>
                <a:cs typeface="Times New Roman" panose="02020603050405020304" pitchFamily="18" charset="0"/>
              </a:rPr>
              <a:t>5. Kinh nghiệm phòng, chống bạo lực gia đình trong nước và quốc tế.</a:t>
            </a:r>
          </a:p>
          <a:p>
            <a:pPr algn="just"/>
            <a:r>
              <a:rPr lang="vi-VN" sz="2800" dirty="0">
                <a:latin typeface="Times New Roman" panose="02020603050405020304" pitchFamily="18" charset="0"/>
                <a:cs typeface="Times New Roman" panose="02020603050405020304" pitchFamily="18" charset="0"/>
              </a:rPr>
              <a:t>6. Nội dung khác liên quan đến phòng, chống bạo lực gia đình.</a:t>
            </a:r>
          </a:p>
          <a:p>
            <a:pPr marL="0" lvl="0" indent="0" algn="just">
              <a:buClr>
                <a:srgbClr val="A53010"/>
              </a:buClr>
              <a:buNone/>
            </a:pP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94390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1" y="297180"/>
            <a:ext cx="10539412" cy="514350"/>
          </a:xfrm>
        </p:spPr>
        <p:txBody>
          <a:bodyPr>
            <a:normAutofit fontScale="90000"/>
          </a:bodyPr>
          <a:lstStyle/>
          <a:p>
            <a:r>
              <a:rPr lang="en-US" sz="3100" b="1" dirty="0">
                <a:solidFill>
                  <a:srgbClr val="FF0000"/>
                </a:solidFill>
                <a:latin typeface="Times New Roman" panose="02020603050405020304" pitchFamily="18" charset="0"/>
                <a:cs typeface="Times New Roman" panose="02020603050405020304" pitchFamily="18" charset="0"/>
              </a:rPr>
              <a:t>3. </a:t>
            </a:r>
            <a:r>
              <a:rPr lang="vi-VN" sz="3100" b="1" dirty="0">
                <a:solidFill>
                  <a:srgbClr val="FF0000"/>
                </a:solidFill>
                <a:latin typeface="Times New Roman" panose="02020603050405020304" pitchFamily="18" charset="0"/>
                <a:cs typeface="Times New Roman" panose="02020603050405020304" pitchFamily="18" charset="0"/>
              </a:rPr>
              <a:t>Tư vấn về phòng, chống bạo lực gia đình</a:t>
            </a:r>
            <a:r>
              <a:rPr lang="vi-VN" sz="2800" dirty="0">
                <a:solidFill>
                  <a:srgbClr val="FF0000"/>
                </a:solidFill>
                <a:latin typeface="Times New Roman" panose="02020603050405020304" pitchFamily="18" charset="0"/>
                <a:cs typeface="Times New Roman" panose="02020603050405020304" pitchFamily="18" charset="0"/>
              </a:rPr>
              <a:t/>
            </a:r>
            <a:br>
              <a:rPr lang="vi-VN" sz="2800" dirty="0">
                <a:solidFill>
                  <a:srgbClr val="FF0000"/>
                </a:solidFill>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60070" y="811530"/>
            <a:ext cx="10944542" cy="5909309"/>
          </a:xfrm>
        </p:spPr>
        <p:txBody>
          <a:bodyPr>
            <a:noAutofit/>
          </a:bodyPr>
          <a:lstStyle/>
          <a:p>
            <a:pPr marL="0" indent="0" algn="just">
              <a:buNone/>
            </a:pPr>
            <a:r>
              <a:rPr lang="vi-VN" sz="2800" dirty="0" smtClean="0">
                <a:solidFill>
                  <a:srgbClr val="002060"/>
                </a:solidFill>
                <a:latin typeface="Times New Roman" panose="02020603050405020304" pitchFamily="18" charset="0"/>
                <a:cs typeface="Times New Roman" panose="02020603050405020304" pitchFamily="18" charset="0"/>
              </a:rPr>
              <a:t>Việc </a:t>
            </a:r>
            <a:r>
              <a:rPr lang="vi-VN" sz="2800" dirty="0">
                <a:solidFill>
                  <a:srgbClr val="002060"/>
                </a:solidFill>
                <a:latin typeface="Times New Roman" panose="02020603050405020304" pitchFamily="18" charset="0"/>
                <a:cs typeface="Times New Roman" panose="02020603050405020304" pitchFamily="18" charset="0"/>
              </a:rPr>
              <a:t>tư vấn về </a:t>
            </a:r>
            <a:r>
              <a:rPr lang="vi-VN" sz="2800" dirty="0" smtClean="0">
                <a:solidFill>
                  <a:srgbClr val="002060"/>
                </a:solidFill>
                <a:latin typeface="Times New Roman" panose="02020603050405020304" pitchFamily="18" charset="0"/>
                <a:cs typeface="Times New Roman" panose="02020603050405020304" pitchFamily="18" charset="0"/>
              </a:rPr>
              <a:t>ph</a:t>
            </a:r>
            <a:r>
              <a:rPr lang="en-US" sz="2800" dirty="0">
                <a:solidFill>
                  <a:srgbClr val="002060"/>
                </a:solidFill>
                <a:latin typeface="Times New Roman" panose="02020603050405020304" pitchFamily="18" charset="0"/>
                <a:cs typeface="Times New Roman" panose="02020603050405020304" pitchFamily="18" charset="0"/>
              </a:rPr>
              <a:t>ò</a:t>
            </a:r>
            <a:r>
              <a:rPr lang="vi-VN" sz="2800" dirty="0" smtClean="0">
                <a:solidFill>
                  <a:srgbClr val="002060"/>
                </a:solidFill>
                <a:latin typeface="Times New Roman" panose="02020603050405020304" pitchFamily="18" charset="0"/>
                <a:cs typeface="Times New Roman" panose="02020603050405020304" pitchFamily="18" charset="0"/>
              </a:rPr>
              <a:t>ng</a:t>
            </a:r>
            <a:r>
              <a:rPr lang="vi-VN" sz="2800" dirty="0">
                <a:solidFill>
                  <a:srgbClr val="002060"/>
                </a:solidFill>
                <a:latin typeface="Times New Roman" panose="02020603050405020304" pitchFamily="18" charset="0"/>
                <a:cs typeface="Times New Roman" panose="02020603050405020304" pitchFamily="18" charset="0"/>
              </a:rPr>
              <a:t>, chống bạo lực gia đình tập trung vào các đối tượng sau đây:</a:t>
            </a:r>
          </a:p>
          <a:p>
            <a:pPr marL="0" indent="0" algn="just">
              <a:buNone/>
            </a:pPr>
            <a:r>
              <a:rPr lang="vi-VN" sz="2800" dirty="0">
                <a:solidFill>
                  <a:srgbClr val="002060"/>
                </a:solidFill>
                <a:latin typeface="Times New Roman" panose="02020603050405020304" pitchFamily="18" charset="0"/>
                <a:cs typeface="Times New Roman" panose="02020603050405020304" pitchFamily="18" charset="0"/>
              </a:rPr>
              <a:t>a) Người bị bạo lực gia đình;</a:t>
            </a:r>
          </a:p>
          <a:p>
            <a:pPr marL="0" indent="0" algn="just">
              <a:buNone/>
            </a:pPr>
            <a:r>
              <a:rPr lang="vi-VN" sz="2800" dirty="0">
                <a:solidFill>
                  <a:srgbClr val="002060"/>
                </a:solidFill>
                <a:latin typeface="Times New Roman" panose="02020603050405020304" pitchFamily="18" charset="0"/>
                <a:cs typeface="Times New Roman" panose="02020603050405020304" pitchFamily="18" charset="0"/>
              </a:rPr>
              <a:t>b) Người có hành vi bạo lực gia đình;</a:t>
            </a:r>
          </a:p>
          <a:p>
            <a:pPr marL="0" indent="0" algn="just">
              <a:buNone/>
            </a:pPr>
            <a:r>
              <a:rPr lang="vi-VN" sz="2800" dirty="0">
                <a:solidFill>
                  <a:srgbClr val="002060"/>
                </a:solidFill>
                <a:latin typeface="Times New Roman" panose="02020603050405020304" pitchFamily="18" charset="0"/>
                <a:cs typeface="Times New Roman" panose="02020603050405020304" pitchFamily="18" charset="0"/>
              </a:rPr>
              <a:t>c) Trẻ em, phụ nữ mang thai, phụ nữ đang nuôi con dưới 36 tháng tuổi, người cao tuổi, người khuyết tật, người không có khả năng tự chăm sóc; người sống ở vùng đồng bào dân tộc thiểu số và miền núi, vùng có điều kiện kinh tế - xã hội khó khăn, vùng có điều kiện kinh tế - xã hội đặc biệt khó khăn;</a:t>
            </a:r>
          </a:p>
          <a:p>
            <a:pPr marL="0" indent="0" algn="just">
              <a:buNone/>
            </a:pPr>
            <a:r>
              <a:rPr lang="vi-VN" sz="2800" dirty="0">
                <a:solidFill>
                  <a:srgbClr val="002060"/>
                </a:solidFill>
                <a:latin typeface="Times New Roman" panose="02020603050405020304" pitchFamily="18" charset="0"/>
                <a:cs typeface="Times New Roman" panose="02020603050405020304" pitchFamily="18" charset="0"/>
              </a:rPr>
              <a:t>d) Người thường xuyên có hành vi cổ xúy cho bạo lực, kỳ thị, phân biệt đối xử về giới, giới tính, định kiến giới;</a:t>
            </a:r>
          </a:p>
          <a:p>
            <a:pPr marL="0" indent="0" algn="just">
              <a:buNone/>
            </a:pPr>
            <a:r>
              <a:rPr lang="vi-VN" sz="2800" dirty="0">
                <a:solidFill>
                  <a:srgbClr val="002060"/>
                </a:solidFill>
                <a:latin typeface="Times New Roman" panose="02020603050405020304" pitchFamily="18" charset="0"/>
                <a:cs typeface="Times New Roman" panose="02020603050405020304" pitchFamily="18" charset="0"/>
              </a:rPr>
              <a:t>đ) Người chuẩn bị kết hôn.</a:t>
            </a:r>
          </a:p>
          <a:p>
            <a:pPr marL="0" lvl="0" indent="0">
              <a:buClr>
                <a:srgbClr val="A53010"/>
              </a:buClr>
              <a:buNone/>
            </a:pP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2160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60766" y="718456"/>
            <a:ext cx="8643846" cy="3788229"/>
          </a:xfrm>
          <a:prstGeom prst="rect">
            <a:avLst/>
          </a:prstGeom>
        </p:spPr>
      </p:pic>
      <p:pic>
        <p:nvPicPr>
          <p:cNvPr id="5" name="Picture 4"/>
          <p:cNvPicPr>
            <a:picLocks noChangeAspect="1"/>
          </p:cNvPicPr>
          <p:nvPr/>
        </p:nvPicPr>
        <p:blipFill>
          <a:blip r:embed="rId2"/>
          <a:stretch>
            <a:fillRect/>
          </a:stretch>
        </p:blipFill>
        <p:spPr>
          <a:xfrm>
            <a:off x="1071154" y="195942"/>
            <a:ext cx="10433458" cy="4911633"/>
          </a:xfrm>
          <a:prstGeom prst="rect">
            <a:avLst/>
          </a:prstGeom>
        </p:spPr>
      </p:pic>
      <p:sp>
        <p:nvSpPr>
          <p:cNvPr id="2" name="Title 1"/>
          <p:cNvSpPr>
            <a:spLocks noGrp="1"/>
          </p:cNvSpPr>
          <p:nvPr>
            <p:ph type="title"/>
          </p:nvPr>
        </p:nvSpPr>
        <p:spPr>
          <a:xfrm>
            <a:off x="1071155" y="195943"/>
            <a:ext cx="10433458" cy="4911633"/>
          </a:xfrm>
        </p:spPr>
        <p:txBody>
          <a:bodyPr/>
          <a:lstStyle/>
          <a:p>
            <a:endParaRPr lang="en-US" dirty="0"/>
          </a:p>
        </p:txBody>
      </p:sp>
      <p:sp>
        <p:nvSpPr>
          <p:cNvPr id="3" name="Content Placeholder 2"/>
          <p:cNvSpPr>
            <a:spLocks noGrp="1"/>
          </p:cNvSpPr>
          <p:nvPr>
            <p:ph idx="1"/>
          </p:nvPr>
        </p:nvSpPr>
        <p:spPr>
          <a:xfrm>
            <a:off x="679269" y="5721530"/>
            <a:ext cx="11129554" cy="966651"/>
          </a:xfrm>
        </p:spPr>
        <p:txBody>
          <a:bodyPr>
            <a:noAutofit/>
          </a:bodyPr>
          <a:lstStyle/>
          <a:p>
            <a:pPr marL="0" indent="0">
              <a:buNone/>
            </a:pPr>
            <a:r>
              <a:rPr lang="vi-VN" sz="2400" dirty="0">
                <a:latin typeface="Times New Roman" panose="02020603050405020304" pitchFamily="18" charset="0"/>
                <a:cs typeface="Times New Roman" panose="02020603050405020304" pitchFamily="18" charset="0"/>
              </a:rPr>
              <a:t>ông Lương Văn Thiện (SN 1964, trú xã Hữu Lân, huyện Lộc Bình </a:t>
            </a:r>
            <a:r>
              <a:rPr lang="vi-VN" sz="2400" dirty="0" smtClean="0">
                <a:latin typeface="Times New Roman" panose="02020603050405020304" pitchFamily="18" charset="0"/>
                <a:cs typeface="Times New Roman" panose="02020603050405020304" pitchFamily="18" charset="0"/>
              </a:rPr>
              <a:t>bị con trai đổ </a:t>
            </a:r>
            <a:r>
              <a:rPr lang="vi-VN" sz="2400" dirty="0">
                <a:latin typeface="Times New Roman" panose="02020603050405020304" pitchFamily="18" charset="0"/>
                <a:cs typeface="Times New Roman" panose="02020603050405020304" pitchFamily="18" charset="0"/>
              </a:rPr>
              <a:t>dầu hỏa lên </a:t>
            </a:r>
            <a:r>
              <a:rPr lang="vi-VN" sz="2400" dirty="0" smtClean="0">
                <a:latin typeface="Times New Roman" panose="02020603050405020304" pitchFamily="18" charset="0"/>
                <a:cs typeface="Times New Roman" panose="02020603050405020304" pitchFamily="18" charset="0"/>
              </a:rPr>
              <a:t>người </a:t>
            </a:r>
            <a:r>
              <a:rPr lang="vi-VN" sz="2400" dirty="0">
                <a:latin typeface="Times New Roman" panose="02020603050405020304" pitchFamily="18" charset="0"/>
                <a:cs typeface="Times New Roman" panose="02020603050405020304" pitchFamily="18" charset="0"/>
              </a:rPr>
              <a:t>và châm lửa đốt khiến ông bị bỏng nặng toàn thân với diện tích lớn (trên 55%).</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30286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1" y="624110"/>
            <a:ext cx="10539412" cy="908128"/>
          </a:xfrm>
        </p:spPr>
        <p:txBody>
          <a:bodyPr>
            <a:noAutofit/>
          </a:bodyPr>
          <a:lstStyle/>
          <a:p>
            <a:pPr algn="ctr"/>
            <a:r>
              <a:rPr lang="en-US" b="1" dirty="0">
                <a:solidFill>
                  <a:srgbClr val="FF0000"/>
                </a:solidFill>
                <a:latin typeface="Times New Roman" panose="02020603050405020304" pitchFamily="18" charset="0"/>
                <a:cs typeface="Times New Roman" panose="02020603050405020304" pitchFamily="18" charset="0"/>
              </a:rPr>
              <a:t>4. </a:t>
            </a:r>
            <a:r>
              <a:rPr lang="vi-VN" b="1" dirty="0">
                <a:solidFill>
                  <a:srgbClr val="FF0000"/>
                </a:solidFill>
                <a:latin typeface="Times New Roman" panose="02020603050405020304" pitchFamily="18" charset="0"/>
                <a:cs typeface="Times New Roman" panose="02020603050405020304" pitchFamily="18" charset="0"/>
              </a:rPr>
              <a:t>Hòa giải trong phòng, chống bạo lực gia đình</a:t>
            </a:r>
            <a:br>
              <a:rPr lang="vi-VN" b="1" dirty="0">
                <a:solidFill>
                  <a:srgbClr val="FF0000"/>
                </a:solidFill>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65200" y="1532238"/>
            <a:ext cx="10539412" cy="4868562"/>
          </a:xfrm>
        </p:spPr>
        <p:txBody>
          <a:bodyPr>
            <a:noAutofit/>
          </a:bodyPr>
          <a:lstStyle/>
          <a:p>
            <a:pPr marL="0" indent="0" algn="just">
              <a:buNone/>
            </a:pPr>
            <a:r>
              <a:rPr lang="vi-VN" sz="3600" dirty="0" smtClean="0">
                <a:solidFill>
                  <a:schemeClr val="tx1"/>
                </a:solidFill>
                <a:latin typeface="Times New Roman" panose="02020603050405020304" pitchFamily="18" charset="0"/>
                <a:cs typeface="Times New Roman" panose="02020603050405020304" pitchFamily="18" charset="0"/>
              </a:rPr>
              <a:t>Hòa </a:t>
            </a:r>
            <a:r>
              <a:rPr lang="vi-VN" sz="3600" dirty="0">
                <a:solidFill>
                  <a:schemeClr val="tx1"/>
                </a:solidFill>
                <a:latin typeface="Times New Roman" panose="02020603050405020304" pitchFamily="18" charset="0"/>
                <a:cs typeface="Times New Roman" panose="02020603050405020304" pitchFamily="18" charset="0"/>
              </a:rPr>
              <a:t>giải trong phòng, chống bạo lực gia đình là việc người tiến hành hòa giải hướng dẫn các bên tự nguyện giải quyết mâu thuẫn, tranh chấp giữa các thành viên gia đình để không làm phát sinh, tái diễn hành vi bạo lực gia đình.</a:t>
            </a:r>
          </a:p>
          <a:p>
            <a:pPr marL="0" indent="0" algn="just">
              <a:buNone/>
            </a:pPr>
            <a:r>
              <a:rPr lang="vi-VN" sz="3600" dirty="0">
                <a:solidFill>
                  <a:schemeClr val="tx1"/>
                </a:solidFill>
                <a:latin typeface="Times New Roman" panose="02020603050405020304" pitchFamily="18" charset="0"/>
                <a:cs typeface="Times New Roman" panose="02020603050405020304" pitchFamily="18" charset="0"/>
              </a:rPr>
              <a:t>Hòa giải trong phòng, chống bạo lực gia đình không thay thế biện pháp xử lý người có hành vi bạo lực gia đình.</a:t>
            </a:r>
            <a:endParaRPr lang="en-US"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09420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200" y="800100"/>
            <a:ext cx="10539412" cy="5566410"/>
          </a:xfrm>
        </p:spPr>
        <p:txBody>
          <a:bodyPr>
            <a:noAutofit/>
          </a:bodyPr>
          <a:lstStyle/>
          <a:p>
            <a:pPr marL="0" indent="0" algn="just">
              <a:buNone/>
            </a:pPr>
            <a:r>
              <a:rPr lang="en-US" sz="2800" dirty="0" err="1" smtClean="0">
                <a:solidFill>
                  <a:srgbClr val="002060"/>
                </a:solidFill>
                <a:latin typeface="Times New Roman" panose="02020603050405020304" pitchFamily="18" charset="0"/>
                <a:cs typeface="Times New Roman" panose="02020603050405020304" pitchFamily="18" charset="0"/>
              </a:rPr>
              <a:t>Nguyên</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tắc</a:t>
            </a:r>
            <a:r>
              <a:rPr lang="vi-VN" sz="2800" dirty="0" smtClean="0">
                <a:solidFill>
                  <a:srgbClr val="002060"/>
                </a:solidFill>
                <a:latin typeface="Times New Roman" panose="02020603050405020304" pitchFamily="18" charset="0"/>
                <a:cs typeface="Times New Roman" panose="02020603050405020304" pitchFamily="18" charset="0"/>
              </a:rPr>
              <a:t> </a:t>
            </a:r>
            <a:r>
              <a:rPr lang="vi-VN" sz="2800" dirty="0">
                <a:solidFill>
                  <a:srgbClr val="002060"/>
                </a:solidFill>
                <a:latin typeface="Times New Roman" panose="02020603050405020304" pitchFamily="18" charset="0"/>
                <a:cs typeface="Times New Roman" panose="02020603050405020304" pitchFamily="18" charset="0"/>
              </a:rPr>
              <a:t>hòa giải trong phòng, chống bạo lực gia </a:t>
            </a:r>
            <a:r>
              <a:rPr lang="vi-VN" sz="2800" dirty="0" smtClean="0">
                <a:solidFill>
                  <a:srgbClr val="002060"/>
                </a:solidFill>
                <a:latin typeface="Times New Roman" panose="02020603050405020304" pitchFamily="18" charset="0"/>
                <a:cs typeface="Times New Roman" panose="02020603050405020304" pitchFamily="18" charset="0"/>
              </a:rPr>
              <a:t>đình</a:t>
            </a:r>
            <a:endParaRPr lang="vi-VN" sz="2800" dirty="0">
              <a:solidFill>
                <a:srgbClr val="002060"/>
              </a:solidFill>
              <a:latin typeface="Times New Roman" panose="02020603050405020304" pitchFamily="18" charset="0"/>
              <a:cs typeface="Times New Roman" panose="02020603050405020304" pitchFamily="18" charset="0"/>
            </a:endParaRPr>
          </a:p>
          <a:p>
            <a:pPr marL="0" indent="0" algn="just">
              <a:buNone/>
            </a:pPr>
            <a:r>
              <a:rPr lang="vi-VN" sz="2800" dirty="0">
                <a:solidFill>
                  <a:srgbClr val="002060"/>
                </a:solidFill>
                <a:latin typeface="Times New Roman" panose="02020603050405020304" pitchFamily="18" charset="0"/>
                <a:cs typeface="Times New Roman" panose="02020603050405020304" pitchFamily="18" charset="0"/>
              </a:rPr>
              <a:t>a) Chủ động, kịp thời, kiên trì;</a:t>
            </a:r>
          </a:p>
          <a:p>
            <a:pPr marL="0" indent="0" algn="just">
              <a:buNone/>
            </a:pPr>
            <a:r>
              <a:rPr lang="vi-VN" sz="2800" dirty="0">
                <a:solidFill>
                  <a:srgbClr val="002060"/>
                </a:solidFill>
                <a:latin typeface="Times New Roman" panose="02020603050405020304" pitchFamily="18" charset="0"/>
                <a:cs typeface="Times New Roman" panose="02020603050405020304" pitchFamily="18" charset="0"/>
              </a:rPr>
              <a:t>b) Tôn trọng sự tự nguyện của các bên và an toàn của người bị bạo lực gia đình;</a:t>
            </a:r>
          </a:p>
          <a:p>
            <a:pPr marL="0" indent="0" algn="just">
              <a:buNone/>
            </a:pPr>
            <a:r>
              <a:rPr lang="vi-VN" sz="2800" dirty="0">
                <a:solidFill>
                  <a:srgbClr val="002060"/>
                </a:solidFill>
                <a:latin typeface="Times New Roman" panose="02020603050405020304" pitchFamily="18" charset="0"/>
                <a:cs typeface="Times New Roman" panose="02020603050405020304" pitchFamily="18" charset="0"/>
              </a:rPr>
              <a:t>c) Khách quan, bình đẳng, có lý, có tình, phù hợp với quy định của pháp luật và truyền thống tốt đẹp của dân tộc Việt Nam;</a:t>
            </a:r>
          </a:p>
          <a:p>
            <a:pPr marL="0" indent="0" algn="just">
              <a:buNone/>
            </a:pPr>
            <a:r>
              <a:rPr lang="vi-VN" sz="2800" dirty="0">
                <a:solidFill>
                  <a:srgbClr val="002060"/>
                </a:solidFill>
                <a:latin typeface="Times New Roman" panose="02020603050405020304" pitchFamily="18" charset="0"/>
                <a:cs typeface="Times New Roman" panose="02020603050405020304" pitchFamily="18" charset="0"/>
              </a:rPr>
              <a:t>d) Bảo đảm bí mật thông tin về đời sống riêng tư của các thành viên gia đình được hòa giải;</a:t>
            </a:r>
          </a:p>
          <a:p>
            <a:pPr marL="0" indent="0" algn="just">
              <a:buNone/>
            </a:pPr>
            <a:r>
              <a:rPr lang="vi-VN" sz="2800" dirty="0">
                <a:solidFill>
                  <a:srgbClr val="002060"/>
                </a:solidFill>
                <a:latin typeface="Times New Roman" panose="02020603050405020304" pitchFamily="18" charset="0"/>
                <a:cs typeface="Times New Roman" panose="02020603050405020304" pitchFamily="18" charset="0"/>
              </a:rPr>
              <a:t>đ) Tôn trọng quyền và lợi ích hợp pháp của người khác; không xâm phạm lợi ích của Nhà nước, lợi ích công cộng.</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20889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1" y="624110"/>
            <a:ext cx="10539412" cy="690340"/>
          </a:xfrm>
        </p:spPr>
        <p:txBody>
          <a:bodyPr>
            <a:normAutofit fontScale="90000"/>
          </a:bodyPr>
          <a:lstStyle/>
          <a:p>
            <a:r>
              <a:rPr lang="en-US" sz="3100" b="1" dirty="0">
                <a:solidFill>
                  <a:srgbClr val="FF0000"/>
                </a:solidFill>
                <a:latin typeface="Times New Roman" panose="02020603050405020304" pitchFamily="18" charset="0"/>
                <a:cs typeface="Times New Roman" panose="02020603050405020304" pitchFamily="18" charset="0"/>
              </a:rPr>
              <a:t>4.</a:t>
            </a:r>
            <a:r>
              <a:rPr lang="en-US" sz="3100" b="1" dirty="0">
                <a:solidFill>
                  <a:srgbClr val="2E2E2E"/>
                </a:solidFill>
                <a:latin typeface="arial" panose="020B0604020202020204" pitchFamily="34" charset="0"/>
              </a:rPr>
              <a:t> </a:t>
            </a:r>
            <a:r>
              <a:rPr lang="en-US" sz="3100" b="1" dirty="0" err="1">
                <a:solidFill>
                  <a:srgbClr val="FF0000"/>
                </a:solidFill>
                <a:latin typeface="Times New Roman" panose="02020603050405020304" pitchFamily="18" charset="0"/>
                <a:cs typeface="Times New Roman" panose="02020603050405020304" pitchFamily="18" charset="0"/>
              </a:rPr>
              <a:t>Chủ</a:t>
            </a:r>
            <a:r>
              <a:rPr lang="en-US" sz="3100" b="1" dirty="0">
                <a:solidFill>
                  <a:srgbClr val="FF0000"/>
                </a:solidFill>
                <a:latin typeface="Times New Roman" panose="02020603050405020304" pitchFamily="18" charset="0"/>
                <a:cs typeface="Times New Roman" panose="02020603050405020304" pitchFamily="18" charset="0"/>
              </a:rPr>
              <a:t> </a:t>
            </a:r>
            <a:r>
              <a:rPr lang="en-US" sz="3100" b="1" dirty="0" err="1">
                <a:solidFill>
                  <a:srgbClr val="FF0000"/>
                </a:solidFill>
                <a:latin typeface="Times New Roman" panose="02020603050405020304" pitchFamily="18" charset="0"/>
                <a:cs typeface="Times New Roman" panose="02020603050405020304" pitchFamily="18" charset="0"/>
              </a:rPr>
              <a:t>thể</a:t>
            </a:r>
            <a:r>
              <a:rPr lang="en-US" sz="3100" b="1" dirty="0">
                <a:solidFill>
                  <a:srgbClr val="FF0000"/>
                </a:solidFill>
                <a:latin typeface="Times New Roman" panose="02020603050405020304" pitchFamily="18" charset="0"/>
                <a:cs typeface="Times New Roman" panose="02020603050405020304" pitchFamily="18" charset="0"/>
              </a:rPr>
              <a:t> </a:t>
            </a:r>
            <a:r>
              <a:rPr lang="en-US" sz="3100" b="1" dirty="0" err="1">
                <a:solidFill>
                  <a:srgbClr val="FF0000"/>
                </a:solidFill>
                <a:latin typeface="Times New Roman" panose="02020603050405020304" pitchFamily="18" charset="0"/>
                <a:cs typeface="Times New Roman" panose="02020603050405020304" pitchFamily="18" charset="0"/>
              </a:rPr>
              <a:t>tiến</a:t>
            </a:r>
            <a:r>
              <a:rPr lang="en-US" sz="3100" b="1" dirty="0">
                <a:solidFill>
                  <a:srgbClr val="FF0000"/>
                </a:solidFill>
                <a:latin typeface="Times New Roman" panose="02020603050405020304" pitchFamily="18" charset="0"/>
                <a:cs typeface="Times New Roman" panose="02020603050405020304" pitchFamily="18" charset="0"/>
              </a:rPr>
              <a:t> </a:t>
            </a:r>
            <a:r>
              <a:rPr lang="en-US" sz="3100" b="1" dirty="0" err="1">
                <a:solidFill>
                  <a:srgbClr val="FF0000"/>
                </a:solidFill>
                <a:latin typeface="Times New Roman" panose="02020603050405020304" pitchFamily="18" charset="0"/>
                <a:cs typeface="Times New Roman" panose="02020603050405020304" pitchFamily="18" charset="0"/>
              </a:rPr>
              <a:t>hành</a:t>
            </a:r>
            <a:r>
              <a:rPr lang="en-US" sz="3100" b="1" dirty="0">
                <a:solidFill>
                  <a:srgbClr val="FF0000"/>
                </a:solidFill>
                <a:latin typeface="Times New Roman" panose="02020603050405020304" pitchFamily="18" charset="0"/>
                <a:cs typeface="Times New Roman" panose="02020603050405020304" pitchFamily="18" charset="0"/>
              </a:rPr>
              <a:t> </a:t>
            </a:r>
            <a:r>
              <a:rPr lang="en-US" sz="3100" b="1" dirty="0" err="1">
                <a:solidFill>
                  <a:srgbClr val="FF0000"/>
                </a:solidFill>
                <a:latin typeface="Times New Roman" panose="02020603050405020304" pitchFamily="18" charset="0"/>
                <a:cs typeface="Times New Roman" panose="02020603050405020304" pitchFamily="18" charset="0"/>
              </a:rPr>
              <a:t>hòa</a:t>
            </a:r>
            <a:r>
              <a:rPr lang="en-US" sz="3100" b="1" dirty="0">
                <a:solidFill>
                  <a:srgbClr val="FF0000"/>
                </a:solidFill>
                <a:latin typeface="Times New Roman" panose="02020603050405020304" pitchFamily="18" charset="0"/>
                <a:cs typeface="Times New Roman" panose="02020603050405020304" pitchFamily="18" charset="0"/>
              </a:rPr>
              <a:t> </a:t>
            </a:r>
            <a:r>
              <a:rPr lang="en-US" sz="3100" b="1" dirty="0" err="1">
                <a:solidFill>
                  <a:srgbClr val="FF0000"/>
                </a:solidFill>
                <a:latin typeface="Times New Roman" panose="02020603050405020304" pitchFamily="18" charset="0"/>
                <a:cs typeface="Times New Roman" panose="02020603050405020304" pitchFamily="18" charset="0"/>
              </a:rPr>
              <a:t>giải</a:t>
            </a:r>
            <a:r>
              <a:rPr lang="en-US" sz="2800" b="1" dirty="0">
                <a:solidFill>
                  <a:srgbClr val="FF0000"/>
                </a:solidFill>
                <a:latin typeface="Times New Roman" panose="02020603050405020304" pitchFamily="18" charset="0"/>
                <a:cs typeface="Times New Roman" panose="02020603050405020304" pitchFamily="18" charset="0"/>
              </a:rPr>
              <a:t/>
            </a:r>
            <a:br>
              <a:rPr lang="en-US" sz="2800" b="1" dirty="0">
                <a:solidFill>
                  <a:srgbClr val="FF0000"/>
                </a:solidFill>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65200" y="1314450"/>
            <a:ext cx="10539412" cy="5097780"/>
          </a:xfrm>
        </p:spPr>
        <p:txBody>
          <a:bodyPr>
            <a:noAutofit/>
          </a:bodyPr>
          <a:lstStyle/>
          <a:p>
            <a:pPr marL="0" indent="0" algn="just">
              <a:buNone/>
            </a:pPr>
            <a:r>
              <a:rPr lang="vi-VN" sz="2800" dirty="0" smtClean="0">
                <a:solidFill>
                  <a:schemeClr val="tx1"/>
                </a:solidFill>
                <a:latin typeface="Times New Roman" panose="02020603050405020304" pitchFamily="18" charset="0"/>
                <a:cs typeface="Times New Roman" panose="02020603050405020304" pitchFamily="18" charset="0"/>
              </a:rPr>
              <a:t>1</a:t>
            </a:r>
            <a:r>
              <a:rPr lang="vi-VN" sz="2800" dirty="0">
                <a:solidFill>
                  <a:schemeClr val="tx1"/>
                </a:solidFill>
                <a:latin typeface="Times New Roman" panose="02020603050405020304" pitchFamily="18" charset="0"/>
                <a:cs typeface="Times New Roman" panose="02020603050405020304" pitchFamily="18" charset="0"/>
              </a:rPr>
              <a:t>. Thành viên gia đình, dòng họ có trách nhiệm hòa giải mâu thuẫn, tranh chấp nhằm phòng ngừa hành vi bạo lực gia đình phát sinh hoặc tái diễn.</a:t>
            </a:r>
          </a:p>
          <a:p>
            <a:pPr marL="0" indent="0" algn="just">
              <a:buNone/>
            </a:pPr>
            <a:r>
              <a:rPr lang="vi-VN" sz="2800" dirty="0">
                <a:solidFill>
                  <a:schemeClr val="tx1"/>
                </a:solidFill>
                <a:latin typeface="Times New Roman" panose="02020603050405020304" pitchFamily="18" charset="0"/>
                <a:cs typeface="Times New Roman" panose="02020603050405020304" pitchFamily="18" charset="0"/>
              </a:rPr>
              <a:t>Trong trường hợp cần thiết có thể mời chức sắc tôn giáo, già làng, trường bản, người có uy tín trong cộng đồng dân cư, người thân, người trong cơ quan, tổ chức của chủ thể có mâu thuẫn, tranh chấp và người được đào tạo hoặc có kinh nghiệm về công tác xã hội, tâm lý học, người có kinh nghiệm trong công tác phòng, chống bạo lực gia đình tham gia hòa giải.</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29830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200" y="1074420"/>
            <a:ext cx="10539412" cy="4836802"/>
          </a:xfrm>
        </p:spPr>
        <p:txBody>
          <a:bodyPr>
            <a:noAutofit/>
          </a:bodyPr>
          <a:lstStyle/>
          <a:p>
            <a:pPr marL="0" indent="0" algn="just">
              <a:buNone/>
            </a:pPr>
            <a:r>
              <a:rPr lang="vi-VN" sz="3200" dirty="0" smtClean="0">
                <a:solidFill>
                  <a:srgbClr val="002060"/>
                </a:solidFill>
                <a:latin typeface="Times New Roman" panose="02020603050405020304" pitchFamily="18" charset="0"/>
                <a:cs typeface="Times New Roman" panose="02020603050405020304" pitchFamily="18" charset="0"/>
              </a:rPr>
              <a:t>2</a:t>
            </a:r>
            <a:r>
              <a:rPr lang="vi-VN" sz="3200" dirty="0">
                <a:solidFill>
                  <a:srgbClr val="002060"/>
                </a:solidFill>
                <a:latin typeface="Times New Roman" panose="02020603050405020304" pitchFamily="18" charset="0"/>
                <a:cs typeface="Times New Roman" panose="02020603050405020304" pitchFamily="18" charset="0"/>
              </a:rPr>
              <a:t>. Cơ quan, tổ chức có trách nhiệm tổ chức hòa giải mâu thuẫn, tranh chấp giữa người thuộc cơ quan, tổ chức đó với thành viên gia đình của họ khi có đề nghị của thành viên gia đình; trường hợp cần thiết thì phối hợp với cơ quan, tổ chức ở địa phương để hòa giải</a:t>
            </a:r>
            <a:r>
              <a:rPr lang="vi-VN" sz="3200" dirty="0" smtClean="0">
                <a:solidFill>
                  <a:srgbClr val="002060"/>
                </a:solidFill>
                <a:latin typeface="Times New Roman" panose="02020603050405020304" pitchFamily="18" charset="0"/>
                <a:cs typeface="Times New Roman" panose="02020603050405020304" pitchFamily="18" charset="0"/>
              </a:rPr>
              <a:t>.</a:t>
            </a:r>
            <a:endParaRPr lang="en-US" sz="3200" dirty="0" smtClean="0">
              <a:solidFill>
                <a:srgbClr val="002060"/>
              </a:solidFill>
              <a:latin typeface="Times New Roman" panose="02020603050405020304" pitchFamily="18" charset="0"/>
              <a:cs typeface="Times New Roman" panose="02020603050405020304" pitchFamily="18" charset="0"/>
            </a:endParaRPr>
          </a:p>
          <a:p>
            <a:pPr marL="0" indent="0" algn="just">
              <a:buNone/>
            </a:pPr>
            <a:r>
              <a:rPr lang="vi-VN" sz="3200" dirty="0">
                <a:solidFill>
                  <a:srgbClr val="002060"/>
                </a:solidFill>
                <a:latin typeface="Times New Roman" panose="02020603050405020304" pitchFamily="18" charset="0"/>
                <a:cs typeface="Times New Roman" panose="02020603050405020304" pitchFamily="18" charset="0"/>
              </a:rPr>
              <a:t>3. Tổ hòa giải ở cơ sở có trách nhiệm hòa giải mâu thuẫn, tranh chấp và vi phạm pháp luật về phòng, chống bạo lực gia đình theo quy định của Luật Hòa giải ở cơ sở.</a:t>
            </a:r>
          </a:p>
          <a:p>
            <a:pPr marL="0" indent="0">
              <a:buNone/>
            </a:pP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20290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200" y="2292438"/>
            <a:ext cx="10539412" cy="3618783"/>
          </a:xfrm>
        </p:spPr>
        <p:txBody>
          <a:bodyPr>
            <a:noAutofit/>
          </a:bodyPr>
          <a:lstStyle/>
          <a:p>
            <a:pPr marL="0" lvl="0" indent="0" algn="ctr">
              <a:buClr>
                <a:srgbClr val="A53010"/>
              </a:buClr>
              <a:buNone/>
            </a:pPr>
            <a:r>
              <a:rPr lang="en-US" sz="3200" b="1" dirty="0" smtClean="0">
                <a:solidFill>
                  <a:srgbClr val="FF0000"/>
                </a:solidFill>
                <a:latin typeface="Times New Roman" panose="02020603050405020304" pitchFamily="18" charset="0"/>
                <a:cs typeface="Times New Roman" panose="02020603050405020304" pitchFamily="18" charset="0"/>
              </a:rPr>
              <a:t>BẢO VỆ</a:t>
            </a:r>
            <a:r>
              <a:rPr lang="en-US" sz="3200" b="1" dirty="0">
                <a:solidFill>
                  <a:srgbClr val="FF0000"/>
                </a:solidFill>
                <a:latin typeface="Times New Roman" panose="02020603050405020304" pitchFamily="18" charset="0"/>
                <a:cs typeface="Times New Roman" panose="02020603050405020304" pitchFamily="18" charset="0"/>
              </a:rPr>
              <a:t>, HỖ TRỢ, XỬ LÝ VI PHẠM TRONG PHÒNG, CHỐNG BẠO LỰC GIA ĐÌNH</a:t>
            </a:r>
          </a:p>
          <a:p>
            <a:pPr marL="0" indent="0">
              <a:buNone/>
            </a:pPr>
            <a:endParaRPr lang="en-US"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42161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 y="160020"/>
            <a:ext cx="11358133" cy="754380"/>
          </a:xfrm>
        </p:spPr>
        <p:txBody>
          <a:bodyPr>
            <a:normAutofit fontScale="90000"/>
          </a:bodyPr>
          <a:lstStyle/>
          <a:p>
            <a:r>
              <a:rPr lang="en-US" sz="3100" b="1" dirty="0">
                <a:solidFill>
                  <a:srgbClr val="FF0000"/>
                </a:solidFill>
                <a:latin typeface="Times New Roman" panose="02020603050405020304" pitchFamily="18" charset="0"/>
                <a:cs typeface="Times New Roman" panose="02020603050405020304" pitchFamily="18" charset="0"/>
              </a:rPr>
              <a:t>1. </a:t>
            </a:r>
            <a:r>
              <a:rPr lang="en-US" sz="3100" b="1" dirty="0" err="1">
                <a:solidFill>
                  <a:srgbClr val="FF0000"/>
                </a:solidFill>
                <a:latin typeface="Times New Roman" panose="02020603050405020304" pitchFamily="18" charset="0"/>
                <a:cs typeface="Times New Roman" panose="02020603050405020304" pitchFamily="18" charset="0"/>
              </a:rPr>
              <a:t>Báo</a:t>
            </a:r>
            <a:r>
              <a:rPr lang="en-US" sz="3100" b="1" dirty="0">
                <a:solidFill>
                  <a:srgbClr val="FF0000"/>
                </a:solidFill>
                <a:latin typeface="Times New Roman" panose="02020603050405020304" pitchFamily="18" charset="0"/>
                <a:cs typeface="Times New Roman" panose="02020603050405020304" pitchFamily="18" charset="0"/>
              </a:rPr>
              <a:t> tin, </a:t>
            </a:r>
            <a:r>
              <a:rPr lang="en-US" sz="3100" b="1" dirty="0" err="1">
                <a:solidFill>
                  <a:srgbClr val="FF0000"/>
                </a:solidFill>
                <a:latin typeface="Times New Roman" panose="02020603050405020304" pitchFamily="18" charset="0"/>
                <a:cs typeface="Times New Roman" panose="02020603050405020304" pitchFamily="18" charset="0"/>
              </a:rPr>
              <a:t>tố</a:t>
            </a:r>
            <a:r>
              <a:rPr lang="en-US" sz="3100" b="1" dirty="0">
                <a:solidFill>
                  <a:srgbClr val="FF0000"/>
                </a:solidFill>
                <a:latin typeface="Times New Roman" panose="02020603050405020304" pitchFamily="18" charset="0"/>
                <a:cs typeface="Times New Roman" panose="02020603050405020304" pitchFamily="18" charset="0"/>
              </a:rPr>
              <a:t> </a:t>
            </a:r>
            <a:r>
              <a:rPr lang="en-US" sz="3100" b="1" dirty="0" err="1">
                <a:solidFill>
                  <a:srgbClr val="FF0000"/>
                </a:solidFill>
                <a:latin typeface="Times New Roman" panose="02020603050405020304" pitchFamily="18" charset="0"/>
                <a:cs typeface="Times New Roman" panose="02020603050405020304" pitchFamily="18" charset="0"/>
              </a:rPr>
              <a:t>giác</a:t>
            </a:r>
            <a:r>
              <a:rPr lang="en-US" sz="3100" b="1" dirty="0">
                <a:solidFill>
                  <a:srgbClr val="FF0000"/>
                </a:solidFill>
                <a:latin typeface="Times New Roman" panose="02020603050405020304" pitchFamily="18" charset="0"/>
                <a:cs typeface="Times New Roman" panose="02020603050405020304" pitchFamily="18" charset="0"/>
              </a:rPr>
              <a:t> </a:t>
            </a:r>
            <a:r>
              <a:rPr lang="en-US" sz="3100" b="1" dirty="0" err="1">
                <a:solidFill>
                  <a:srgbClr val="FF0000"/>
                </a:solidFill>
                <a:latin typeface="Times New Roman" panose="02020603050405020304" pitchFamily="18" charset="0"/>
                <a:cs typeface="Times New Roman" panose="02020603050405020304" pitchFamily="18" charset="0"/>
              </a:rPr>
              <a:t>về</a:t>
            </a:r>
            <a:r>
              <a:rPr lang="en-US" sz="3100" b="1" dirty="0">
                <a:solidFill>
                  <a:srgbClr val="FF0000"/>
                </a:solidFill>
                <a:latin typeface="Times New Roman" panose="02020603050405020304" pitchFamily="18" charset="0"/>
                <a:cs typeface="Times New Roman" panose="02020603050405020304" pitchFamily="18" charset="0"/>
              </a:rPr>
              <a:t> </a:t>
            </a:r>
            <a:r>
              <a:rPr lang="en-US" sz="3100" b="1" dirty="0" err="1">
                <a:solidFill>
                  <a:srgbClr val="FF0000"/>
                </a:solidFill>
                <a:latin typeface="Times New Roman" panose="02020603050405020304" pitchFamily="18" charset="0"/>
                <a:cs typeface="Times New Roman" panose="02020603050405020304" pitchFamily="18" charset="0"/>
              </a:rPr>
              <a:t>hành</a:t>
            </a:r>
            <a:r>
              <a:rPr lang="en-US" sz="3100" b="1" dirty="0">
                <a:solidFill>
                  <a:srgbClr val="FF0000"/>
                </a:solidFill>
                <a:latin typeface="Times New Roman" panose="02020603050405020304" pitchFamily="18" charset="0"/>
                <a:cs typeface="Times New Roman" panose="02020603050405020304" pitchFamily="18" charset="0"/>
              </a:rPr>
              <a:t> vi </a:t>
            </a:r>
            <a:r>
              <a:rPr lang="en-US" sz="3100" b="1" dirty="0" err="1">
                <a:solidFill>
                  <a:srgbClr val="FF0000"/>
                </a:solidFill>
                <a:latin typeface="Times New Roman" panose="02020603050405020304" pitchFamily="18" charset="0"/>
                <a:cs typeface="Times New Roman" panose="02020603050405020304" pitchFamily="18" charset="0"/>
              </a:rPr>
              <a:t>bạo</a:t>
            </a:r>
            <a:r>
              <a:rPr lang="en-US" sz="3100" b="1" dirty="0">
                <a:solidFill>
                  <a:srgbClr val="FF0000"/>
                </a:solidFill>
                <a:latin typeface="Times New Roman" panose="02020603050405020304" pitchFamily="18" charset="0"/>
                <a:cs typeface="Times New Roman" panose="02020603050405020304" pitchFamily="18" charset="0"/>
              </a:rPr>
              <a:t> </a:t>
            </a:r>
            <a:r>
              <a:rPr lang="en-US" sz="3100" b="1" dirty="0" err="1">
                <a:solidFill>
                  <a:srgbClr val="FF0000"/>
                </a:solidFill>
                <a:latin typeface="Times New Roman" panose="02020603050405020304" pitchFamily="18" charset="0"/>
                <a:cs typeface="Times New Roman" panose="02020603050405020304" pitchFamily="18" charset="0"/>
              </a:rPr>
              <a:t>lực</a:t>
            </a:r>
            <a:r>
              <a:rPr lang="en-US" sz="3100" b="1" dirty="0">
                <a:solidFill>
                  <a:srgbClr val="FF0000"/>
                </a:solidFill>
                <a:latin typeface="Times New Roman" panose="02020603050405020304" pitchFamily="18" charset="0"/>
                <a:cs typeface="Times New Roman" panose="02020603050405020304" pitchFamily="18" charset="0"/>
              </a:rPr>
              <a:t> </a:t>
            </a:r>
            <a:r>
              <a:rPr lang="en-US" sz="3100" b="1" dirty="0" err="1">
                <a:solidFill>
                  <a:srgbClr val="FF0000"/>
                </a:solidFill>
                <a:latin typeface="Times New Roman" panose="02020603050405020304" pitchFamily="18" charset="0"/>
                <a:cs typeface="Times New Roman" panose="02020603050405020304" pitchFamily="18" charset="0"/>
              </a:rPr>
              <a:t>gia</a:t>
            </a:r>
            <a:r>
              <a:rPr lang="en-US" sz="3100" b="1" dirty="0">
                <a:solidFill>
                  <a:srgbClr val="FF0000"/>
                </a:solidFill>
                <a:latin typeface="Times New Roman" panose="02020603050405020304" pitchFamily="18" charset="0"/>
                <a:cs typeface="Times New Roman" panose="02020603050405020304" pitchFamily="18" charset="0"/>
              </a:rPr>
              <a:t> </a:t>
            </a:r>
            <a:r>
              <a:rPr lang="en-US" sz="3100" b="1" dirty="0" err="1">
                <a:solidFill>
                  <a:srgbClr val="FF0000"/>
                </a:solidFill>
                <a:latin typeface="Times New Roman" panose="02020603050405020304" pitchFamily="18" charset="0"/>
                <a:cs typeface="Times New Roman" panose="02020603050405020304" pitchFamily="18" charset="0"/>
              </a:rPr>
              <a:t>đình</a:t>
            </a:r>
            <a:r>
              <a:rPr lang="en-US" sz="2800" b="1" dirty="0">
                <a:solidFill>
                  <a:srgbClr val="FF0000"/>
                </a:solidFill>
                <a:latin typeface="Times New Roman" panose="02020603050405020304" pitchFamily="18" charset="0"/>
                <a:cs typeface="Times New Roman" panose="02020603050405020304" pitchFamily="18" charset="0"/>
              </a:rPr>
              <a:t/>
            </a:r>
            <a:br>
              <a:rPr lang="en-US" sz="2800" b="1" dirty="0">
                <a:solidFill>
                  <a:srgbClr val="FF0000"/>
                </a:solidFill>
                <a:latin typeface="Times New Roman" panose="02020603050405020304" pitchFamily="18" charset="0"/>
                <a:cs typeface="Times New Roman" panose="02020603050405020304" pitchFamily="18" charset="0"/>
              </a:rPr>
            </a:b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34340" y="914400"/>
            <a:ext cx="11070272" cy="5772150"/>
          </a:xfrm>
        </p:spPr>
        <p:txBody>
          <a:bodyPr>
            <a:noAutofit/>
          </a:bodyPr>
          <a:lstStyle/>
          <a:p>
            <a:pPr marL="0" indent="0" algn="just">
              <a:buNone/>
            </a:pPr>
            <a:r>
              <a:rPr lang="vi-VN" sz="2800" dirty="0" smtClean="0">
                <a:solidFill>
                  <a:srgbClr val="C00000"/>
                </a:solidFill>
                <a:latin typeface="Times New Roman" panose="02020603050405020304" pitchFamily="18" charset="0"/>
                <a:cs typeface="Times New Roman" panose="02020603050405020304" pitchFamily="18" charset="0"/>
              </a:rPr>
              <a:t>Địa </a:t>
            </a:r>
            <a:r>
              <a:rPr lang="vi-VN" sz="2800" dirty="0">
                <a:solidFill>
                  <a:srgbClr val="C00000"/>
                </a:solidFill>
                <a:latin typeface="Times New Roman" panose="02020603050405020304" pitchFamily="18" charset="0"/>
                <a:cs typeface="Times New Roman" panose="02020603050405020304" pitchFamily="18" charset="0"/>
              </a:rPr>
              <a:t>chỉ tiếp nhận tin báo, tố giác về hành vi bạo lực gia đình bao gồm:</a:t>
            </a:r>
          </a:p>
          <a:p>
            <a:pPr marL="0" indent="0" algn="just">
              <a:buNone/>
            </a:pPr>
            <a:r>
              <a:rPr lang="vi-VN" sz="2800" dirty="0">
                <a:solidFill>
                  <a:srgbClr val="C00000"/>
                </a:solidFill>
                <a:latin typeface="Times New Roman" panose="02020603050405020304" pitchFamily="18" charset="0"/>
                <a:cs typeface="Times New Roman" panose="02020603050405020304" pitchFamily="18" charset="0"/>
              </a:rPr>
              <a:t>a) Ủy ban nhân dân cấp xã nơi xảy ra hành vi bạo lực gia đình;</a:t>
            </a:r>
          </a:p>
          <a:p>
            <a:pPr marL="0" indent="0" algn="just">
              <a:buNone/>
            </a:pPr>
            <a:r>
              <a:rPr lang="vi-VN" sz="2800" dirty="0">
                <a:solidFill>
                  <a:srgbClr val="C00000"/>
                </a:solidFill>
                <a:latin typeface="Times New Roman" panose="02020603050405020304" pitchFamily="18" charset="0"/>
                <a:cs typeface="Times New Roman" panose="02020603050405020304" pitchFamily="18" charset="0"/>
              </a:rPr>
              <a:t>b) Cơ quan Công an, Đồn Biên phòng gần nơi xảy ra hành vi bạo lực gia đình;</a:t>
            </a:r>
          </a:p>
          <a:p>
            <a:pPr marL="0" indent="0" algn="just">
              <a:buNone/>
            </a:pPr>
            <a:r>
              <a:rPr lang="vi-VN" sz="2800" dirty="0">
                <a:solidFill>
                  <a:srgbClr val="C00000"/>
                </a:solidFill>
                <a:latin typeface="Times New Roman" panose="02020603050405020304" pitchFamily="18" charset="0"/>
                <a:cs typeface="Times New Roman" panose="02020603050405020304" pitchFamily="18" charset="0"/>
              </a:rPr>
              <a:t>c) Cơ sở giáo dục nơi người bị bạo lực gia đình là người học;</a:t>
            </a:r>
          </a:p>
          <a:p>
            <a:pPr marL="0" indent="0" algn="just">
              <a:buNone/>
            </a:pPr>
            <a:r>
              <a:rPr lang="vi-VN" sz="2800" dirty="0">
                <a:solidFill>
                  <a:srgbClr val="C00000"/>
                </a:solidFill>
                <a:latin typeface="Times New Roman" panose="02020603050405020304" pitchFamily="18" charset="0"/>
                <a:cs typeface="Times New Roman" panose="02020603050405020304" pitchFamily="18" charset="0"/>
              </a:rPr>
              <a:t>d) Trưởng thôn, Tổ trưởng tổ dân phố, Trưởng Ban công tác Mặt trận ở khu dân cư nơi xảy ra hành vi bạo lực gia đình.;</a:t>
            </a:r>
          </a:p>
          <a:p>
            <a:pPr marL="0" indent="0" algn="just">
              <a:buNone/>
            </a:pPr>
            <a:r>
              <a:rPr lang="vi-VN" sz="2800" dirty="0">
                <a:solidFill>
                  <a:srgbClr val="C00000"/>
                </a:solidFill>
                <a:latin typeface="Times New Roman" panose="02020603050405020304" pitchFamily="18" charset="0"/>
                <a:cs typeface="Times New Roman" panose="02020603050405020304" pitchFamily="18" charset="0"/>
              </a:rPr>
              <a:t>đ) Người đứng đầu tổ chức chính trị - xã hội cấp xã nơi xảy ra hành vi bạo lực gia đình;</a:t>
            </a:r>
          </a:p>
          <a:p>
            <a:pPr marL="0" indent="0" algn="just">
              <a:buNone/>
            </a:pPr>
            <a:r>
              <a:rPr lang="vi-VN" sz="2800" dirty="0">
                <a:solidFill>
                  <a:srgbClr val="C00000"/>
                </a:solidFill>
                <a:latin typeface="Times New Roman" panose="02020603050405020304" pitchFamily="18" charset="0"/>
                <a:cs typeface="Times New Roman" panose="02020603050405020304" pitchFamily="18" charset="0"/>
              </a:rPr>
              <a:t>e) Tổng đài điện thoại quốc gia về phòng, chống bạo lực gia đình.</a:t>
            </a:r>
            <a:endParaRPr lang="en-US" sz="2800" dirty="0" smtClean="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84223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52110" y="624110"/>
            <a:ext cx="6052502" cy="5287112"/>
          </a:xfrm>
        </p:spPr>
        <p:txBody>
          <a:bodyPr>
            <a:normAutofit lnSpcReduction="10000"/>
          </a:bodyPr>
          <a:lstStyle/>
          <a:p>
            <a:pPr algn="just"/>
            <a:r>
              <a:rPr lang="vi-VN" sz="3200" dirty="0">
                <a:solidFill>
                  <a:srgbClr val="C00000"/>
                </a:solidFill>
                <a:latin typeface="Times New Roman" panose="02020603050405020304" pitchFamily="18" charset="0"/>
                <a:cs typeface="Times New Roman" panose="02020603050405020304" pitchFamily="18" charset="0"/>
              </a:rPr>
              <a:t>Tổng đài điện thoại quốc gia phòng, chống bạo lực gia đình hoạt động 24 giờ tất cả các ngày, được Nhà nước bảo đảm nguồn lực hoạt động.</a:t>
            </a:r>
          </a:p>
          <a:p>
            <a:pPr algn="just"/>
            <a:r>
              <a:rPr lang="vi-VN" sz="3200" dirty="0">
                <a:solidFill>
                  <a:srgbClr val="C00000"/>
                </a:solidFill>
                <a:latin typeface="Times New Roman" panose="02020603050405020304" pitchFamily="18" charset="0"/>
                <a:cs typeface="Times New Roman" panose="02020603050405020304" pitchFamily="18" charset="0"/>
              </a:rPr>
              <a:t>Được sử dụng chung số điện thoại 111, không thu phí viễn thông đối với người gọi đến, gọi đi và phí tư vấn đối với người gọi đến Tổng đài điện thoại quốc gia phòng, chống bạo lực gia đình.</a:t>
            </a:r>
          </a:p>
          <a:p>
            <a:endParaRPr lang="en-US" dirty="0"/>
          </a:p>
        </p:txBody>
      </p:sp>
      <p:pic>
        <p:nvPicPr>
          <p:cNvPr id="7170" name="Picture 2" descr="Tổng đài điện thoại quốc gia phòng, chống bạo lực gia đình số 111 - Ảnh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35" y="624109"/>
            <a:ext cx="5498035" cy="5287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1537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958" y="1532238"/>
            <a:ext cx="10539412" cy="4378984"/>
          </a:xfrm>
        </p:spPr>
        <p:txBody>
          <a:bodyPr>
            <a:noAutofit/>
          </a:bodyPr>
          <a:lstStyle/>
          <a:p>
            <a:pPr marL="0" indent="0">
              <a:buNone/>
            </a:pPr>
            <a:r>
              <a:rPr lang="en-US" sz="4000" b="1" dirty="0" err="1" smtClean="0">
                <a:solidFill>
                  <a:srgbClr val="0070C0"/>
                </a:solidFill>
                <a:latin typeface="Times New Roman" panose="02020603050405020304" pitchFamily="18" charset="0"/>
                <a:cs typeface="Times New Roman" panose="02020603050405020304" pitchFamily="18" charset="0"/>
              </a:rPr>
              <a:t>Hình</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thức</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báo</a:t>
            </a:r>
            <a:r>
              <a:rPr lang="en-US" sz="4000" b="1" dirty="0" smtClean="0">
                <a:solidFill>
                  <a:srgbClr val="0070C0"/>
                </a:solidFill>
                <a:latin typeface="Times New Roman" panose="02020603050405020304" pitchFamily="18" charset="0"/>
                <a:cs typeface="Times New Roman" panose="02020603050405020304" pitchFamily="18" charset="0"/>
              </a:rPr>
              <a:t> tin</a:t>
            </a:r>
          </a:p>
          <a:p>
            <a:pPr marL="0" indent="0">
              <a:buNone/>
            </a:pPr>
            <a:r>
              <a:rPr lang="vi-VN" sz="4000" b="1" dirty="0">
                <a:latin typeface="Times New Roman" panose="02020603050405020304" pitchFamily="18" charset="0"/>
                <a:cs typeface="Times New Roman" panose="02020603050405020304" pitchFamily="18" charset="0"/>
              </a:rPr>
              <a:t>a) Gọi điện, nhắn tin;</a:t>
            </a:r>
          </a:p>
          <a:p>
            <a:pPr marL="0" indent="0">
              <a:buNone/>
            </a:pPr>
            <a:r>
              <a:rPr lang="vi-VN" sz="4000" b="1" dirty="0">
                <a:latin typeface="Times New Roman" panose="02020603050405020304" pitchFamily="18" charset="0"/>
                <a:cs typeface="Times New Roman" panose="02020603050405020304" pitchFamily="18" charset="0"/>
              </a:rPr>
              <a:t>b) Gửi đơn, thư;</a:t>
            </a:r>
          </a:p>
          <a:p>
            <a:pPr marL="0" indent="0">
              <a:buNone/>
            </a:pPr>
            <a:r>
              <a:rPr lang="vi-VN" sz="4000" b="1" dirty="0">
                <a:latin typeface="Times New Roman" panose="02020603050405020304" pitchFamily="18" charset="0"/>
                <a:cs typeface="Times New Roman" panose="02020603050405020304" pitchFamily="18" charset="0"/>
              </a:rPr>
              <a:t>c) Trực tiếp báo tin.</a:t>
            </a:r>
            <a:endParaRPr lang="en-US" sz="40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82163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909" y="457200"/>
            <a:ext cx="10539412" cy="685800"/>
          </a:xfrm>
        </p:spPr>
        <p:txBody>
          <a:bodyPr>
            <a:normAutofit fontScale="90000"/>
          </a:bodyPr>
          <a:lstStyle/>
          <a:p>
            <a:r>
              <a:rPr lang="en-US" sz="3100" b="1" dirty="0">
                <a:solidFill>
                  <a:srgbClr val="FF0000"/>
                </a:solidFill>
                <a:latin typeface="Times New Roman" panose="02020603050405020304" pitchFamily="18" charset="0"/>
                <a:cs typeface="Times New Roman" panose="02020603050405020304" pitchFamily="18" charset="0"/>
              </a:rPr>
              <a:t>2. </a:t>
            </a:r>
            <a:r>
              <a:rPr lang="vi-VN" sz="3100" b="1" dirty="0">
                <a:solidFill>
                  <a:srgbClr val="FF0000"/>
                </a:solidFill>
                <a:latin typeface="Times New Roman" panose="02020603050405020304" pitchFamily="18" charset="0"/>
                <a:cs typeface="Times New Roman" panose="02020603050405020304" pitchFamily="18" charset="0"/>
              </a:rPr>
              <a:t>Xử lý tin báo, tố giác về hành vi bạo lực gia đình</a:t>
            </a:r>
            <a:r>
              <a:rPr lang="vi-VN" sz="2800" dirty="0">
                <a:solidFill>
                  <a:srgbClr val="FF0000"/>
                </a:solidFill>
                <a:latin typeface="Times New Roman" panose="02020603050405020304" pitchFamily="18" charset="0"/>
                <a:cs typeface="Times New Roman" panose="02020603050405020304" pitchFamily="18" charset="0"/>
              </a:rPr>
              <a:t/>
            </a:r>
            <a:br>
              <a:rPr lang="vi-VN" sz="2800" dirty="0">
                <a:solidFill>
                  <a:srgbClr val="FF0000"/>
                </a:solidFill>
                <a:latin typeface="Times New Roman" panose="02020603050405020304" pitchFamily="18" charset="0"/>
                <a:cs typeface="Times New Roman" panose="02020603050405020304" pitchFamily="18" charset="0"/>
              </a:rPr>
            </a:b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65200" y="1143000"/>
            <a:ext cx="10539412" cy="4768222"/>
          </a:xfrm>
        </p:spPr>
        <p:txBody>
          <a:bodyPr>
            <a:noAutofit/>
          </a:bodyPr>
          <a:lstStyle/>
          <a:p>
            <a:pPr algn="just"/>
            <a:r>
              <a:rPr lang="vi-VN" sz="2800" dirty="0" smtClean="0">
                <a:solidFill>
                  <a:srgbClr val="C00000"/>
                </a:solidFill>
                <a:latin typeface="Times New Roman" panose="02020603050405020304" pitchFamily="18" charset="0"/>
                <a:cs typeface="Times New Roman" panose="02020603050405020304" pitchFamily="18" charset="0"/>
              </a:rPr>
              <a:t>1</a:t>
            </a:r>
            <a:r>
              <a:rPr lang="vi-VN" sz="2800" dirty="0">
                <a:solidFill>
                  <a:srgbClr val="C00000"/>
                </a:solidFill>
                <a:latin typeface="Times New Roman" panose="02020603050405020304" pitchFamily="18" charset="0"/>
                <a:cs typeface="Times New Roman" panose="02020603050405020304" pitchFamily="18" charset="0"/>
              </a:rPr>
              <a:t>. Cơ quan Công an, Đồn Biên phòng gần nơi xảy ra hành vi bạo lực gia đình khi nhận tin báo, tố giác thì trong phạm vi quyền hạn của mình phải kịp thời ngăn chặn, xử lý hành vi bạo lực gia đình theo thẩm quyền; đồng thời, thông báo cho Chủ tịch Ủy ban nhân dân cấp xã nơi xảy ra hành vi bạo lực gia đình</a:t>
            </a:r>
            <a:r>
              <a:rPr lang="vi-VN" sz="2800" dirty="0" smtClean="0">
                <a:solidFill>
                  <a:srgbClr val="C00000"/>
                </a:solidFill>
                <a:latin typeface="Times New Roman" panose="02020603050405020304" pitchFamily="18" charset="0"/>
                <a:cs typeface="Times New Roman" panose="02020603050405020304" pitchFamily="18" charset="0"/>
              </a:rPr>
              <a:t>.</a:t>
            </a:r>
            <a:endParaRPr lang="en-US" sz="2800" dirty="0" smtClean="0">
              <a:solidFill>
                <a:srgbClr val="C00000"/>
              </a:solidFill>
              <a:latin typeface="Times New Roman" panose="02020603050405020304" pitchFamily="18" charset="0"/>
              <a:cs typeface="Times New Roman" panose="02020603050405020304" pitchFamily="18" charset="0"/>
            </a:endParaRPr>
          </a:p>
          <a:p>
            <a:pPr algn="just"/>
            <a:r>
              <a:rPr lang="vi-VN" sz="2800" dirty="0">
                <a:solidFill>
                  <a:srgbClr val="C00000"/>
                </a:solidFill>
                <a:latin typeface="Times New Roman" panose="02020603050405020304" pitchFamily="18" charset="0"/>
                <a:cs typeface="Times New Roman" panose="02020603050405020304" pitchFamily="18" charset="0"/>
              </a:rPr>
              <a:t>2. Tổ chức, cá nhân quy định tại các điểm c, d, đ và e khoản 1 Điều 19 của Luật này khi nhận tin báo, tố giác về hành vi bạo lực gia đình phải thông báo ngay cho Chủ tịch Ủy ban nhân dân cấp xã nơi xảy ra hành vi bạo lực gia đình và theo khả năng của mình tham gia ngăn chặn hành vi bạo lực gia đình.</a:t>
            </a:r>
          </a:p>
        </p:txBody>
      </p:sp>
    </p:spTree>
    <p:extLst>
      <p:ext uri="{BB962C8B-B14F-4D97-AF65-F5344CB8AC3E}">
        <p14:creationId xmlns:p14="http://schemas.microsoft.com/office/powerpoint/2010/main" val="19493856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480060"/>
            <a:ext cx="11001692" cy="5431162"/>
          </a:xfrm>
        </p:spPr>
        <p:txBody>
          <a:bodyPr>
            <a:noAutofit/>
          </a:bodyPr>
          <a:lstStyle/>
          <a:p>
            <a:pPr marL="0" indent="0" algn="just">
              <a:buNone/>
            </a:pPr>
            <a:r>
              <a:rPr lang="vi-VN" sz="2800" dirty="0" smtClean="0">
                <a:solidFill>
                  <a:srgbClr val="C00000"/>
                </a:solidFill>
                <a:latin typeface="Times New Roman" panose="02020603050405020304" pitchFamily="18" charset="0"/>
                <a:cs typeface="Times New Roman" panose="02020603050405020304" pitchFamily="18" charset="0"/>
              </a:rPr>
              <a:t>3</a:t>
            </a:r>
            <a:r>
              <a:rPr lang="vi-VN" sz="2800" dirty="0">
                <a:solidFill>
                  <a:srgbClr val="C00000"/>
                </a:solidFill>
                <a:latin typeface="Times New Roman" panose="02020603050405020304" pitchFamily="18" charset="0"/>
                <a:cs typeface="Times New Roman" panose="02020603050405020304" pitchFamily="18" charset="0"/>
              </a:rPr>
              <a:t>. Chủ tịch Ủy ban nhân dân cấp xã có trách nhiệm xử lý hoặc phân công xử lý ngay khi tiếp nhận tin báo, tố giác về hành vi bạo lực gia đình hoặc nhận được báo cáo về hành vi bạo lực gia đình của tổ chức, cá nhân quy định tại khoản 1 và khoản 2 Điều này, trừ trường hợp quy định tại khoản 4 Điều này.</a:t>
            </a:r>
          </a:p>
          <a:p>
            <a:pPr marL="0" indent="0" algn="just">
              <a:buNone/>
            </a:pPr>
            <a:r>
              <a:rPr lang="vi-VN" sz="2800" dirty="0">
                <a:solidFill>
                  <a:srgbClr val="C00000"/>
                </a:solidFill>
                <a:latin typeface="Times New Roman" panose="02020603050405020304" pitchFamily="18" charset="0"/>
                <a:cs typeface="Times New Roman" panose="02020603050405020304" pitchFamily="18" charset="0"/>
              </a:rPr>
              <a:t>Trường hợp tin báo, tố giác về hành vi bạo lực gia đình mà người bị bạo lực là trẻ em, phụ nữ mang thai, phụ nữ đang nuôi con dưới 36 tháng tuổi, người cao tuổi, người khuyết tật, người không có khả năng tự chăm sóc hoặc hành vi bạo lực gia đình đã hoặc có khả năng gây nguy hiểm đến sức khỏe, tính mạng của người bị bạo lực thì Chủ tịch Ủy ban nhân dân cấp xã phân công Công an xã, phường, thị trấn (sau đây gọi chung là Công an xã) xử lý</a:t>
            </a:r>
            <a:r>
              <a:rPr lang="vi-VN" sz="2800" dirty="0" smtClean="0">
                <a:solidFill>
                  <a:srgbClr val="C00000"/>
                </a:solidFill>
                <a:latin typeface="Times New Roman" panose="02020603050405020304" pitchFamily="18" charset="0"/>
                <a:cs typeface="Times New Roman" panose="02020603050405020304" pitchFamily="18" charset="0"/>
              </a:rPr>
              <a:t>.</a:t>
            </a:r>
            <a:endParaRPr lang="vi-VN"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7245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32410" y="809896"/>
            <a:ext cx="9836333" cy="4828903"/>
          </a:xfrm>
          <a:prstGeom prst="rect">
            <a:avLst/>
          </a:prstGeom>
        </p:spPr>
      </p:pic>
      <p:sp>
        <p:nvSpPr>
          <p:cNvPr id="2" name="Title 1"/>
          <p:cNvSpPr>
            <a:spLocks noGrp="1"/>
          </p:cNvSpPr>
          <p:nvPr>
            <p:ph type="title"/>
          </p:nvPr>
        </p:nvSpPr>
        <p:spPr>
          <a:xfrm>
            <a:off x="1567543" y="287383"/>
            <a:ext cx="9937070" cy="5836326"/>
          </a:xfrm>
        </p:spPr>
        <p:txBody>
          <a:bodyPr/>
          <a:lstStyle/>
          <a:p>
            <a:endParaRPr lang="en-US" dirty="0"/>
          </a:p>
        </p:txBody>
      </p:sp>
      <p:sp>
        <p:nvSpPr>
          <p:cNvPr id="3" name="Content Placeholder 2"/>
          <p:cNvSpPr>
            <a:spLocks noGrp="1"/>
          </p:cNvSpPr>
          <p:nvPr>
            <p:ph idx="1"/>
          </p:nvPr>
        </p:nvSpPr>
        <p:spPr>
          <a:xfrm>
            <a:off x="1188721" y="6322422"/>
            <a:ext cx="10315891" cy="326572"/>
          </a:xfrm>
        </p:spPr>
        <p:txBody>
          <a:bodyPr>
            <a:normAutofit fontScale="92500" lnSpcReduction="10000"/>
          </a:bodyPr>
          <a:lstStyle/>
          <a:p>
            <a:pPr marL="0" indent="0">
              <a:buNone/>
            </a:pPr>
            <a:r>
              <a:rPr lang="vi-VN" i="1" dirty="0">
                <a:solidFill>
                  <a:srgbClr val="FF0000"/>
                </a:solidFill>
                <a:latin typeface="Times New Roman" panose="02020603050405020304" pitchFamily="18" charset="0"/>
                <a:cs typeface="Times New Roman" panose="02020603050405020304" pitchFamily="18" charset="0"/>
              </a:rPr>
              <a:t>Hứa Văn Lang </a:t>
            </a:r>
            <a:r>
              <a:rPr lang="vi-VN" i="1" dirty="0" smtClean="0">
                <a:solidFill>
                  <a:srgbClr val="FF0000"/>
                </a:solidFill>
                <a:latin typeface="Times New Roman" panose="02020603050405020304" pitchFamily="18" charset="0"/>
                <a:cs typeface="Times New Roman" panose="02020603050405020304" pitchFamily="18" charset="0"/>
              </a:rPr>
              <a:t> </a:t>
            </a:r>
            <a:r>
              <a:rPr lang="vi-VN" i="1" dirty="0">
                <a:solidFill>
                  <a:srgbClr val="FF0000"/>
                </a:solidFill>
                <a:latin typeface="Times New Roman" panose="02020603050405020304" pitchFamily="18" charset="0"/>
                <a:cs typeface="Times New Roman" panose="02020603050405020304" pitchFamily="18" charset="0"/>
              </a:rPr>
              <a:t>trú tại xã Quốc Khánh, huyện Tràng Định, Lạng Sơn) </a:t>
            </a:r>
            <a:r>
              <a:rPr lang="en-US" i="1" dirty="0" err="1">
                <a:solidFill>
                  <a:srgbClr val="FF0000"/>
                </a:solidFill>
                <a:latin typeface="Times New Roman" panose="02020603050405020304" pitchFamily="18" charset="0"/>
                <a:cs typeface="Times New Roman" panose="02020603050405020304" pitchFamily="18" charset="0"/>
              </a:rPr>
              <a:t>dùng</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dao</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đâm</a:t>
            </a:r>
            <a:r>
              <a:rPr lang="en-US" i="1" dirty="0">
                <a:solidFill>
                  <a:srgbClr val="FF0000"/>
                </a:solidFill>
                <a:latin typeface="Times New Roman" panose="02020603050405020304" pitchFamily="18" charset="0"/>
                <a:cs typeface="Times New Roman" panose="02020603050405020304" pitchFamily="18" charset="0"/>
              </a:rPr>
              <a:t> con </a:t>
            </a:r>
            <a:r>
              <a:rPr lang="en-US" i="1" dirty="0" err="1">
                <a:solidFill>
                  <a:srgbClr val="FF0000"/>
                </a:solidFill>
                <a:latin typeface="Times New Roman" panose="02020603050405020304" pitchFamily="18" charset="0"/>
                <a:cs typeface="Times New Roman" panose="02020603050405020304" pitchFamily="18" charset="0"/>
              </a:rPr>
              <a:t>trai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tử</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vong</a:t>
            </a:r>
            <a:r>
              <a:rPr lang="en-US" i="1" dirty="0"/>
              <a:t>.</a:t>
            </a:r>
            <a:endParaRPr lang="en-US" dirty="0"/>
          </a:p>
        </p:txBody>
      </p:sp>
    </p:spTree>
    <p:extLst>
      <p:ext uri="{BB962C8B-B14F-4D97-AF65-F5344CB8AC3E}">
        <p14:creationId xmlns:p14="http://schemas.microsoft.com/office/powerpoint/2010/main" val="3925857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909" y="342900"/>
            <a:ext cx="10539412" cy="720090"/>
          </a:xfrm>
        </p:spPr>
        <p:txBody>
          <a:bodyPr>
            <a:normAutofit fontScale="90000"/>
          </a:bodyPr>
          <a:lstStyle/>
          <a:p>
            <a:pPr algn="ctr"/>
            <a:r>
              <a:rPr lang="en-US" sz="3200" b="1" dirty="0">
                <a:solidFill>
                  <a:srgbClr val="FF0000"/>
                </a:solidFill>
                <a:latin typeface="Times New Roman" panose="02020603050405020304" pitchFamily="18" charset="0"/>
                <a:cs typeface="Times New Roman" panose="02020603050405020304" pitchFamily="18" charset="0"/>
              </a:rPr>
              <a:t>3.</a:t>
            </a:r>
            <a:r>
              <a:rPr lang="en-US" sz="3200" b="1" dirty="0">
                <a:solidFill>
                  <a:srgbClr val="2E2E2E"/>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Sử dụng âm thanh, hình ảnh về hành vi bạo lực gia đình</a:t>
            </a:r>
            <a:br>
              <a:rPr lang="vi-VN" sz="2800" b="1" dirty="0">
                <a:solidFill>
                  <a:srgbClr val="FF0000"/>
                </a:solidFill>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65200" y="1143000"/>
            <a:ext cx="10539412" cy="4768222"/>
          </a:xfrm>
        </p:spPr>
        <p:txBody>
          <a:bodyPr>
            <a:noAutofit/>
          </a:bodyPr>
          <a:lstStyle/>
          <a:p>
            <a:pPr marL="0" indent="0" algn="just">
              <a:buNone/>
            </a:pPr>
            <a:r>
              <a:rPr lang="vi-VN" sz="3200" dirty="0" smtClean="0">
                <a:solidFill>
                  <a:srgbClr val="002060"/>
                </a:solidFill>
                <a:latin typeface="Times New Roman" panose="02020603050405020304" pitchFamily="18" charset="0"/>
                <a:cs typeface="Times New Roman" panose="02020603050405020304" pitchFamily="18" charset="0"/>
              </a:rPr>
              <a:t>1</a:t>
            </a:r>
            <a:r>
              <a:rPr lang="vi-VN" sz="3200" dirty="0">
                <a:solidFill>
                  <a:srgbClr val="002060"/>
                </a:solidFill>
                <a:latin typeface="Times New Roman" panose="02020603050405020304" pitchFamily="18" charset="0"/>
                <a:cs typeface="Times New Roman" panose="02020603050405020304" pitchFamily="18" charset="0"/>
              </a:rPr>
              <a:t>. Người có âm thanh, hình ảnh về hành vi bạo lực gia đình có quyền cung cấp cho cơ quan, tổ chức, cá nhân có thẩm quyền giải quyết vụ việc bạo lực gia đình.</a:t>
            </a:r>
          </a:p>
          <a:p>
            <a:pPr marL="0" indent="0" algn="just">
              <a:buNone/>
            </a:pPr>
            <a:r>
              <a:rPr lang="vi-VN" sz="3200" dirty="0">
                <a:solidFill>
                  <a:srgbClr val="002060"/>
                </a:solidFill>
                <a:latin typeface="Times New Roman" panose="02020603050405020304" pitchFamily="18" charset="0"/>
                <a:cs typeface="Times New Roman" panose="02020603050405020304" pitchFamily="18" charset="0"/>
              </a:rPr>
              <a:t>2. Việc sử dụng âm thanh, hình ảnh về hành vi bạo lực gia đình trong quá trình giải quyết vụ việc bạo lực gia đình và đăng tải trên phương tiện thông tin đại chúng, internet phải được sự đồng ý của người bị bạo lực gia đình hoặc người giám hộ, người đại diện theo pháp luật của người bị bạo lực gia đình, trừ trường hợp pháp luật có quy định khác.</a:t>
            </a:r>
          </a:p>
        </p:txBody>
      </p:sp>
    </p:spTree>
    <p:extLst>
      <p:ext uri="{BB962C8B-B14F-4D97-AF65-F5344CB8AC3E}">
        <p14:creationId xmlns:p14="http://schemas.microsoft.com/office/powerpoint/2010/main" val="37504905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909" y="624110"/>
            <a:ext cx="10539412" cy="908128"/>
          </a:xfrm>
        </p:spPr>
        <p:txBody>
          <a:bodyPr>
            <a:normAutofit fontScale="90000"/>
          </a:bodyPr>
          <a:lstStyle/>
          <a:p>
            <a:r>
              <a:rPr lang="en-US" sz="2800" b="1" dirty="0">
                <a:solidFill>
                  <a:srgbClr val="FF0000"/>
                </a:solidFill>
                <a:latin typeface="Times New Roman" panose="02020603050405020304" pitchFamily="18" charset="0"/>
                <a:cs typeface="Times New Roman" panose="02020603050405020304" pitchFamily="18" charset="0"/>
              </a:rPr>
              <a:t>4. </a:t>
            </a:r>
            <a:r>
              <a:rPr lang="vi-VN" sz="2800" b="1" dirty="0">
                <a:solidFill>
                  <a:srgbClr val="FF0000"/>
                </a:solidFill>
                <a:latin typeface="Times New Roman" panose="02020603050405020304" pitchFamily="18" charset="0"/>
                <a:cs typeface="Times New Roman" panose="02020603050405020304" pitchFamily="18" charset="0"/>
              </a:rPr>
              <a:t>Biện pháp ngăn chặn hành vi bạo lực gia đình và bảo vệ, hỗ trợ người bị bạo lực gia đình</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
            </a:r>
            <a:br>
              <a:rPr lang="vi-VN" sz="2800" b="1" dirty="0">
                <a:solidFill>
                  <a:srgbClr val="FF0000"/>
                </a:solidFill>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65200" y="1532238"/>
            <a:ext cx="10539412" cy="4378984"/>
          </a:xfrm>
        </p:spPr>
        <p:txBody>
          <a:bodyPr>
            <a:noAutofit/>
          </a:bodyPr>
          <a:lstStyle/>
          <a:p>
            <a:pPr marL="0" indent="0">
              <a:buNone/>
            </a:pPr>
            <a:r>
              <a:rPr lang="vi-VN" sz="3000" dirty="0" smtClean="0">
                <a:solidFill>
                  <a:srgbClr val="002060"/>
                </a:solidFill>
                <a:latin typeface="Times New Roman" panose="02020603050405020304" pitchFamily="18" charset="0"/>
                <a:cs typeface="Times New Roman" panose="02020603050405020304" pitchFamily="18" charset="0"/>
              </a:rPr>
              <a:t>a</a:t>
            </a:r>
            <a:r>
              <a:rPr lang="vi-VN" sz="3000" dirty="0">
                <a:solidFill>
                  <a:srgbClr val="002060"/>
                </a:solidFill>
                <a:latin typeface="Times New Roman" panose="02020603050405020304" pitchFamily="18" charset="0"/>
                <a:cs typeface="Times New Roman" panose="02020603050405020304" pitchFamily="18" charset="0"/>
              </a:rPr>
              <a:t>) Buộc chấm dứt hành vi bạo lực gia đình;</a:t>
            </a:r>
          </a:p>
          <a:p>
            <a:pPr marL="0" indent="0">
              <a:buNone/>
            </a:pPr>
            <a:r>
              <a:rPr lang="vi-VN" sz="3000" dirty="0">
                <a:solidFill>
                  <a:srgbClr val="002060"/>
                </a:solidFill>
                <a:latin typeface="Times New Roman" panose="02020603050405020304" pitchFamily="18" charset="0"/>
                <a:cs typeface="Times New Roman" panose="02020603050405020304" pitchFamily="18" charset="0"/>
              </a:rPr>
              <a:t>b) Yêu cầu người có hành vi bạo lực gia đình đến trụ sở Công an xã nơi xảy ra hành vi bạo lực gia đình;</a:t>
            </a:r>
          </a:p>
          <a:p>
            <a:pPr marL="0" indent="0">
              <a:buNone/>
            </a:pPr>
            <a:r>
              <a:rPr lang="vi-VN" sz="3000" dirty="0">
                <a:solidFill>
                  <a:srgbClr val="002060"/>
                </a:solidFill>
                <a:latin typeface="Times New Roman" panose="02020603050405020304" pitchFamily="18" charset="0"/>
                <a:cs typeface="Times New Roman" panose="02020603050405020304" pitchFamily="18" charset="0"/>
              </a:rPr>
              <a:t>c) Cấm tiếp xúc;</a:t>
            </a:r>
          </a:p>
          <a:p>
            <a:pPr marL="0" indent="0">
              <a:buNone/>
            </a:pPr>
            <a:r>
              <a:rPr lang="vi-VN" sz="3000" dirty="0">
                <a:solidFill>
                  <a:srgbClr val="002060"/>
                </a:solidFill>
                <a:latin typeface="Times New Roman" panose="02020603050405020304" pitchFamily="18" charset="0"/>
                <a:cs typeface="Times New Roman" panose="02020603050405020304" pitchFamily="18" charset="0"/>
              </a:rPr>
              <a:t>d) Bố trí nơi tạm lánh và hỗ trợ nhu cầu thiết yếu;</a:t>
            </a:r>
          </a:p>
          <a:p>
            <a:pPr marL="0" indent="0">
              <a:buNone/>
            </a:pPr>
            <a:r>
              <a:rPr lang="vi-VN" sz="3000" dirty="0">
                <a:solidFill>
                  <a:srgbClr val="002060"/>
                </a:solidFill>
                <a:latin typeface="Times New Roman" panose="02020603050405020304" pitchFamily="18" charset="0"/>
                <a:cs typeface="Times New Roman" panose="02020603050405020304" pitchFamily="18" charset="0"/>
              </a:rPr>
              <a:t>đ) Chăm sóc, điều trị người bị bạo lực gia đình;</a:t>
            </a:r>
          </a:p>
          <a:p>
            <a:pPr marL="0" indent="0">
              <a:buNone/>
            </a:pPr>
            <a:r>
              <a:rPr lang="vi-VN" sz="3000" dirty="0">
                <a:solidFill>
                  <a:srgbClr val="002060"/>
                </a:solidFill>
                <a:latin typeface="Times New Roman" panose="02020603050405020304" pitchFamily="18" charset="0"/>
                <a:cs typeface="Times New Roman" panose="02020603050405020304" pitchFamily="18" charset="0"/>
              </a:rPr>
              <a:t>e) Trợ giúp pháp lý và tư vấn tâm lý, kỹ năng để ứng phó với hành vi bạo lực gia đình;</a:t>
            </a:r>
          </a:p>
        </p:txBody>
      </p:sp>
    </p:spTree>
    <p:extLst>
      <p:ext uri="{BB962C8B-B14F-4D97-AF65-F5344CB8AC3E}">
        <p14:creationId xmlns:p14="http://schemas.microsoft.com/office/powerpoint/2010/main" val="41024471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2040" y="624110"/>
            <a:ext cx="6612572" cy="6039580"/>
          </a:xfrm>
        </p:spPr>
        <p:txBody>
          <a:bodyPr>
            <a:noAutofit/>
          </a:bodyPr>
          <a:lstStyle/>
          <a:p>
            <a:pPr algn="just"/>
            <a:r>
              <a:rPr lang="vi-VN" sz="2800" dirty="0" smtClean="0">
                <a:latin typeface="Times New Roman" panose="02020603050405020304" pitchFamily="18" charset="0"/>
                <a:cs typeface="Times New Roman" panose="02020603050405020304" pitchFamily="18" charset="0"/>
              </a:rPr>
              <a:t>g</a:t>
            </a:r>
            <a:r>
              <a:rPr lang="vi-VN" sz="2800" dirty="0">
                <a:latin typeface="Times New Roman" panose="02020603050405020304" pitchFamily="18" charset="0"/>
                <a:cs typeface="Times New Roman" panose="02020603050405020304" pitchFamily="18" charset="0"/>
              </a:rPr>
              <a:t>) Giáo dục, hỗ trợ chuyển đổi hành vi bạo lực gia đình;</a:t>
            </a:r>
          </a:p>
          <a:p>
            <a:pPr algn="just"/>
            <a:r>
              <a:rPr lang="vi-VN" sz="2800" dirty="0">
                <a:latin typeface="Times New Roman" panose="02020603050405020304" pitchFamily="18" charset="0"/>
                <a:cs typeface="Times New Roman" panose="02020603050405020304" pitchFamily="18" charset="0"/>
              </a:rPr>
              <a:t>h) Góp ý, phê bình người có hành vi bạo lực gia đình trong cộng đồng dân cư;</a:t>
            </a:r>
          </a:p>
          <a:p>
            <a:pPr algn="just"/>
            <a:r>
              <a:rPr lang="vi-VN" sz="2800" dirty="0">
                <a:latin typeface="Times New Roman" panose="02020603050405020304" pitchFamily="18" charset="0"/>
                <a:cs typeface="Times New Roman" panose="02020603050405020304" pitchFamily="18" charset="0"/>
              </a:rPr>
              <a:t>i) Thực hiện công việc phục vụ cộng đồng;</a:t>
            </a:r>
          </a:p>
          <a:p>
            <a:pPr algn="just"/>
            <a:r>
              <a:rPr lang="vi-VN" sz="2800" dirty="0">
                <a:latin typeface="Times New Roman" panose="02020603050405020304" pitchFamily="18" charset="0"/>
                <a:cs typeface="Times New Roman" panose="02020603050405020304" pitchFamily="18" charset="0"/>
              </a:rPr>
              <a:t>k) Các biện pháp ngăn chặn và bảo đảm xử lý vi phạm hành chính theo quy định của pháp luật về xử lý vi phạm hành chính; các biện pháp ngăn chặn, bảo vệ người bị hại theo quy định của pháp luật về tố tụng hình sự đối với người có hành vi bạo lực gia đình.</a:t>
            </a:r>
          </a:p>
        </p:txBody>
      </p:sp>
      <p:pic>
        <p:nvPicPr>
          <p:cNvPr id="6" name="Picture 5"/>
          <p:cNvPicPr>
            <a:picLocks noChangeAspect="1"/>
          </p:cNvPicPr>
          <p:nvPr/>
        </p:nvPicPr>
        <p:blipFill>
          <a:blip r:embed="rId2"/>
          <a:stretch>
            <a:fillRect/>
          </a:stretch>
        </p:blipFill>
        <p:spPr>
          <a:xfrm>
            <a:off x="742950" y="623888"/>
            <a:ext cx="4503738" cy="5411152"/>
          </a:xfrm>
          <a:prstGeom prst="rect">
            <a:avLst/>
          </a:prstGeom>
        </p:spPr>
      </p:pic>
      <p:sp>
        <p:nvSpPr>
          <p:cNvPr id="5" name="AutoShape 2" descr="Nhiều nỗ lực trong công tác phòng chống bạo lực gia đình"/>
          <p:cNvSpPr>
            <a:spLocks noGrp="1" noChangeAspect="1" noChangeArrowheads="1"/>
          </p:cNvSpPr>
          <p:nvPr>
            <p:ph type="title"/>
          </p:nvPr>
        </p:nvSpPr>
        <p:spPr bwMode="auto">
          <a:xfrm>
            <a:off x="742950" y="623888"/>
            <a:ext cx="4503738" cy="5330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1454791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832" y="137160"/>
            <a:ext cx="10911489" cy="742950"/>
          </a:xfrm>
        </p:spPr>
        <p:txBody>
          <a:bodyPr>
            <a:noAutofit/>
          </a:bodyPr>
          <a:lstStyle/>
          <a:p>
            <a:r>
              <a:rPr lang="vi-VN" sz="2800" b="1" dirty="0">
                <a:solidFill>
                  <a:srgbClr val="FF0000"/>
                </a:solidFill>
                <a:latin typeface="Times New Roman" panose="02020603050405020304" pitchFamily="18" charset="0"/>
                <a:cs typeface="Times New Roman" panose="02020603050405020304" pitchFamily="18" charset="0"/>
              </a:rPr>
              <a:t>Xử lý vi phạm pháp luật về phòng, chống bạo lực gia đình</a:t>
            </a:r>
            <a:br>
              <a:rPr lang="vi-VN" sz="2800" b="1" dirty="0">
                <a:solidFill>
                  <a:srgbClr val="FF0000"/>
                </a:solidFill>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22910" y="880110"/>
            <a:ext cx="11544300" cy="5360670"/>
          </a:xfrm>
        </p:spPr>
        <p:txBody>
          <a:bodyPr>
            <a:noAutofit/>
          </a:bodyPr>
          <a:lstStyle/>
          <a:p>
            <a:pPr marL="0" indent="0" algn="just">
              <a:buNone/>
            </a:pP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800" b="1" dirty="0" smtClean="0">
                <a:solidFill>
                  <a:srgbClr val="002060"/>
                </a:solidFill>
                <a:latin typeface="Times New Roman" panose="02020603050405020304" pitchFamily="18" charset="0"/>
                <a:cs typeface="Times New Roman" panose="02020603050405020304" pitchFamily="18" charset="0"/>
              </a:rPr>
              <a:t>X</a:t>
            </a:r>
            <a:r>
              <a:rPr lang="vi-VN" sz="2800" b="1" dirty="0" smtClean="0">
                <a:solidFill>
                  <a:srgbClr val="002060"/>
                </a:solidFill>
                <a:latin typeface="inherit"/>
              </a:rPr>
              <a:t>ử </a:t>
            </a:r>
            <a:r>
              <a:rPr lang="vi-VN" sz="2800" b="1" dirty="0">
                <a:solidFill>
                  <a:srgbClr val="002060"/>
                </a:solidFill>
                <a:latin typeface="inherit"/>
              </a:rPr>
              <a:t>phạt hành </a:t>
            </a:r>
            <a:r>
              <a:rPr lang="vi-VN" sz="2800" b="1" dirty="0" smtClean="0">
                <a:solidFill>
                  <a:srgbClr val="002060"/>
                </a:solidFill>
                <a:latin typeface="inherit"/>
              </a:rPr>
              <a:t>chính</a:t>
            </a:r>
            <a:r>
              <a:rPr lang="vi-VN" sz="2800" dirty="0" smtClean="0">
                <a:solidFill>
                  <a:srgbClr val="002060"/>
                </a:solidFill>
                <a:latin typeface="Arial" panose="020B0604020202020204" pitchFamily="34" charset="0"/>
              </a:rPr>
              <a:t>:</a:t>
            </a:r>
            <a:r>
              <a:rPr lang="en-US" sz="2800" dirty="0" smtClean="0">
                <a:solidFill>
                  <a:srgbClr val="002060"/>
                </a:solidFill>
                <a:latin typeface="Arial" panose="020B0604020202020204" pitchFamily="34" charset="0"/>
              </a:rPr>
              <a:t> </a:t>
            </a:r>
            <a:r>
              <a:rPr lang="vi-VN" sz="2800" dirty="0" smtClean="0">
                <a:solidFill>
                  <a:srgbClr val="002060"/>
                </a:solidFill>
                <a:latin typeface="Times New Roman" panose="02020603050405020304" pitchFamily="18" charset="0"/>
                <a:cs typeface="Times New Roman" panose="02020603050405020304" pitchFamily="18" charset="0"/>
              </a:rPr>
              <a:t>Nghị </a:t>
            </a:r>
            <a:r>
              <a:rPr lang="vi-VN" sz="2800" dirty="0">
                <a:solidFill>
                  <a:srgbClr val="002060"/>
                </a:solidFill>
                <a:latin typeface="Times New Roman" panose="02020603050405020304" pitchFamily="18" charset="0"/>
                <a:cs typeface="Times New Roman" panose="02020603050405020304" pitchFamily="18" charset="0"/>
              </a:rPr>
              <a:t>định số </a:t>
            </a:r>
            <a:r>
              <a:rPr lang="vi-VN" sz="2800" dirty="0" smtClean="0">
                <a:solidFill>
                  <a:srgbClr val="002060"/>
                </a:solidFill>
                <a:latin typeface="Times New Roman" panose="02020603050405020304" pitchFamily="18" charset="0"/>
                <a:cs typeface="Times New Roman" panose="02020603050405020304" pitchFamily="18" charset="0"/>
              </a:rPr>
              <a:t>144/2021/NĐ-CP</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ngày</a:t>
            </a:r>
            <a:r>
              <a:rPr lang="en-US" sz="2800" dirty="0" smtClean="0">
                <a:solidFill>
                  <a:srgbClr val="002060"/>
                </a:solidFill>
                <a:latin typeface="Times New Roman" panose="02020603050405020304" pitchFamily="18" charset="0"/>
                <a:cs typeface="Times New Roman" panose="02020603050405020304" pitchFamily="18" charset="0"/>
              </a:rPr>
              <a:t> 31/12/2021</a:t>
            </a:r>
            <a:endParaRPr lang="en-US" sz="2800" dirty="0" smtClean="0">
              <a:solidFill>
                <a:srgbClr val="002060"/>
              </a:solidFill>
              <a:latin typeface="Arial" panose="020B0604020202020204" pitchFamily="34" charset="0"/>
            </a:endParaRPr>
          </a:p>
          <a:p>
            <a:pPr marL="0" indent="0" algn="just">
              <a:spcBef>
                <a:spcPts val="0"/>
              </a:spcBef>
              <a:buNone/>
            </a:pPr>
            <a:r>
              <a:rPr lang="en-US" sz="2800" dirty="0">
                <a:solidFill>
                  <a:srgbClr val="002060"/>
                </a:solidFill>
                <a:latin typeface="Times New Roman" panose="02020603050405020304" pitchFamily="18" charset="0"/>
                <a:cs typeface="Times New Roman" panose="02020603050405020304" pitchFamily="18" charset="0"/>
              </a:rPr>
              <a:t>	</a:t>
            </a:r>
            <a:r>
              <a:rPr lang="vi-VN" sz="2800" dirty="0" smtClean="0">
                <a:solidFill>
                  <a:srgbClr val="002060"/>
                </a:solidFill>
                <a:latin typeface="Times New Roman" panose="02020603050405020304" pitchFamily="18" charset="0"/>
                <a:cs typeface="Times New Roman" panose="02020603050405020304" pitchFamily="18" charset="0"/>
              </a:rPr>
              <a:t>Điều </a:t>
            </a:r>
            <a:r>
              <a:rPr lang="vi-VN" sz="2800" dirty="0">
                <a:solidFill>
                  <a:srgbClr val="002060"/>
                </a:solidFill>
                <a:latin typeface="Times New Roman" panose="02020603050405020304" pitchFamily="18" charset="0"/>
                <a:cs typeface="Times New Roman" panose="02020603050405020304" pitchFamily="18" charset="0"/>
              </a:rPr>
              <a:t>52Hành </a:t>
            </a:r>
            <a:r>
              <a:rPr lang="vi-VN" sz="2800" dirty="0">
                <a:solidFill>
                  <a:srgbClr val="002060"/>
                </a:solidFill>
                <a:latin typeface="Times New Roman" panose="02020603050405020304" pitchFamily="18" charset="0"/>
                <a:cs typeface="Times New Roman" panose="02020603050405020304" pitchFamily="18" charset="0"/>
              </a:rPr>
              <a:t>vi xâm hại sức khỏe thành viên gia đình </a:t>
            </a:r>
          </a:p>
          <a:p>
            <a:pPr marL="0" indent="0" algn="just">
              <a:spcBef>
                <a:spcPts val="0"/>
              </a:spcBef>
              <a:buNone/>
            </a:pPr>
            <a:r>
              <a:rPr lang="vi-VN" sz="2800" dirty="0">
                <a:solidFill>
                  <a:srgbClr val="002060"/>
                </a:solidFill>
                <a:latin typeface="Times New Roman" panose="02020603050405020304" pitchFamily="18" charset="0"/>
                <a:cs typeface="Times New Roman" panose="02020603050405020304" pitchFamily="18" charset="0"/>
              </a:rPr>
              <a:t>       </a:t>
            </a:r>
            <a:r>
              <a:rPr lang="en-US" sz="2800" dirty="0" smtClean="0">
                <a:solidFill>
                  <a:srgbClr val="002060"/>
                </a:solidFill>
                <a:latin typeface="Times New Roman" panose="02020603050405020304" pitchFamily="18" charset="0"/>
                <a:cs typeface="Times New Roman" panose="02020603050405020304" pitchFamily="18" charset="0"/>
              </a:rPr>
              <a:t>1.</a:t>
            </a:r>
            <a:r>
              <a:rPr lang="vi-VN" sz="2800" dirty="0" smtClean="0">
                <a:solidFill>
                  <a:srgbClr val="002060"/>
                </a:solidFill>
                <a:latin typeface="Times New Roman" panose="02020603050405020304" pitchFamily="18" charset="0"/>
                <a:cs typeface="Times New Roman" panose="02020603050405020304" pitchFamily="18" charset="0"/>
              </a:rPr>
              <a:t> </a:t>
            </a:r>
            <a:r>
              <a:rPr lang="vi-VN" sz="2800" dirty="0">
                <a:solidFill>
                  <a:srgbClr val="002060"/>
                </a:solidFill>
                <a:latin typeface="Times New Roman" panose="02020603050405020304" pitchFamily="18" charset="0"/>
                <a:cs typeface="Times New Roman" panose="02020603050405020304" pitchFamily="18" charset="0"/>
              </a:rPr>
              <a:t>Phạt tiền từ 5.000.000 đồng đến 10.000.000 đồng đối với hành vi đánh đập gây thương tích cho thành viên gia đình.</a:t>
            </a:r>
          </a:p>
          <a:p>
            <a:pPr marL="0" indent="0" algn="just">
              <a:spcBef>
                <a:spcPts val="0"/>
              </a:spcBef>
              <a:buNone/>
            </a:pPr>
            <a:r>
              <a:rPr lang="vi-VN" sz="2800" dirty="0" smtClean="0">
                <a:solidFill>
                  <a:srgbClr val="002060"/>
                </a:solidFill>
                <a:latin typeface="Times New Roman" panose="02020603050405020304" pitchFamily="18" charset="0"/>
                <a:cs typeface="Times New Roman" panose="02020603050405020304" pitchFamily="18" charset="0"/>
              </a:rPr>
              <a:t>       </a:t>
            </a:r>
            <a:r>
              <a:rPr lang="en-US" sz="2800" dirty="0" smtClean="0">
                <a:solidFill>
                  <a:srgbClr val="002060"/>
                </a:solidFill>
                <a:latin typeface="Times New Roman" panose="02020603050405020304" pitchFamily="18" charset="0"/>
                <a:cs typeface="Times New Roman" panose="02020603050405020304" pitchFamily="18" charset="0"/>
              </a:rPr>
              <a:t>2.</a:t>
            </a:r>
            <a:r>
              <a:rPr lang="vi-VN" sz="2800" dirty="0" smtClean="0">
                <a:solidFill>
                  <a:srgbClr val="002060"/>
                </a:solidFill>
                <a:latin typeface="Times New Roman" panose="02020603050405020304" pitchFamily="18" charset="0"/>
                <a:cs typeface="Times New Roman" panose="02020603050405020304" pitchFamily="18" charset="0"/>
              </a:rPr>
              <a:t> </a:t>
            </a:r>
            <a:r>
              <a:rPr lang="vi-VN" sz="2800" dirty="0">
                <a:solidFill>
                  <a:srgbClr val="002060"/>
                </a:solidFill>
                <a:latin typeface="Times New Roman" panose="02020603050405020304" pitchFamily="18" charset="0"/>
                <a:cs typeface="Times New Roman" panose="02020603050405020304" pitchFamily="18" charset="0"/>
              </a:rPr>
              <a:t>Phạt tiền từ 10.000.000 đồng đến 20.000.000 đồng đối với một trong những hành vi sau đây:</a:t>
            </a:r>
          </a:p>
          <a:p>
            <a:pPr marL="0" indent="0" algn="just">
              <a:spcBef>
                <a:spcPts val="0"/>
              </a:spcBef>
              <a:buNone/>
            </a:pPr>
            <a:r>
              <a:rPr lang="vi-VN" sz="2800" dirty="0" smtClean="0">
                <a:solidFill>
                  <a:srgbClr val="002060"/>
                </a:solidFill>
                <a:latin typeface="Times New Roman" panose="02020603050405020304" pitchFamily="18" charset="0"/>
                <a:cs typeface="Times New Roman" panose="02020603050405020304" pitchFamily="18" charset="0"/>
              </a:rPr>
              <a:t>       </a:t>
            </a:r>
            <a:r>
              <a:rPr lang="vi-VN" sz="2800" dirty="0">
                <a:solidFill>
                  <a:srgbClr val="002060"/>
                </a:solidFill>
                <a:latin typeface="Times New Roman" panose="02020603050405020304" pitchFamily="18" charset="0"/>
                <a:cs typeface="Times New Roman" panose="02020603050405020304" pitchFamily="18" charset="0"/>
              </a:rPr>
              <a:t>+ Sử dụng các công cụ, phương tiện hoặc các vật dụng khác gây thương tích cho thành viên gia đình;</a:t>
            </a:r>
          </a:p>
          <a:p>
            <a:pPr marL="0" indent="0" algn="just">
              <a:spcBef>
                <a:spcPts val="0"/>
              </a:spcBef>
              <a:buNone/>
            </a:pPr>
            <a:r>
              <a:rPr lang="vi-VN" sz="2800" dirty="0" smtClean="0">
                <a:solidFill>
                  <a:srgbClr val="002060"/>
                </a:solidFill>
                <a:latin typeface="Times New Roman" panose="02020603050405020304" pitchFamily="18" charset="0"/>
                <a:cs typeface="Times New Roman" panose="02020603050405020304" pitchFamily="18" charset="0"/>
              </a:rPr>
              <a:t>       </a:t>
            </a:r>
            <a:r>
              <a:rPr lang="vi-VN" sz="2800" dirty="0">
                <a:solidFill>
                  <a:srgbClr val="002060"/>
                </a:solidFill>
                <a:latin typeface="Times New Roman" panose="02020603050405020304" pitchFamily="18" charset="0"/>
                <a:cs typeface="Times New Roman" panose="02020603050405020304" pitchFamily="18" charset="0"/>
              </a:rPr>
              <a:t>+ Không kịp thời đưa nạn nhân đi cấp cứu điều trị trong trường hợp nạn nhân cần được cấp cứu kịp thời hoặc không chăm sóc nạn nhân trong thời gian nạn nhân điều trị chấn thương do hành vi bạo lực gia đình, trừ trường hợp nạn nhân từ chối</a:t>
            </a:r>
            <a:r>
              <a:rPr lang="vi-VN" sz="2800" dirty="0" smtClean="0">
                <a:solidFill>
                  <a:srgbClr val="002060"/>
                </a:solidFill>
                <a:latin typeface="Times New Roman" panose="02020603050405020304" pitchFamily="18" charset="0"/>
                <a:cs typeface="Times New Roman" panose="02020603050405020304" pitchFamily="18" charset="0"/>
              </a:rPr>
              <a:t>.</a:t>
            </a:r>
            <a:endParaRPr lang="vi-VN"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92954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71549" y="624110"/>
            <a:ext cx="6343649" cy="5287112"/>
          </a:xfrm>
          <a:prstGeom prst="rect">
            <a:avLst/>
          </a:prstGeom>
        </p:spPr>
      </p:pic>
      <p:sp>
        <p:nvSpPr>
          <p:cNvPr id="2" name="Title 1"/>
          <p:cNvSpPr>
            <a:spLocks noGrp="1"/>
          </p:cNvSpPr>
          <p:nvPr>
            <p:ph type="title"/>
          </p:nvPr>
        </p:nvSpPr>
        <p:spPr>
          <a:xfrm>
            <a:off x="971551" y="624110"/>
            <a:ext cx="6343650" cy="5287112"/>
          </a:xfrm>
        </p:spPr>
        <p:txBody>
          <a:bodyPr/>
          <a:lstStyle/>
          <a:p>
            <a:endParaRPr lang="en-US" dirty="0"/>
          </a:p>
        </p:txBody>
      </p:sp>
      <p:sp>
        <p:nvSpPr>
          <p:cNvPr id="3" name="Content Placeholder 2"/>
          <p:cNvSpPr>
            <a:spLocks noGrp="1"/>
          </p:cNvSpPr>
          <p:nvPr>
            <p:ph idx="1"/>
          </p:nvPr>
        </p:nvSpPr>
        <p:spPr>
          <a:xfrm>
            <a:off x="7315200" y="624110"/>
            <a:ext cx="4189412" cy="5287112"/>
          </a:xfrm>
        </p:spPr>
        <p:txBody>
          <a:bodyPr>
            <a:normAutofit/>
          </a:bodyPr>
          <a:lstStyle/>
          <a:p>
            <a:pPr marL="0" indent="0" algn="just">
              <a:spcBef>
                <a:spcPts val="0"/>
              </a:spcBef>
              <a:buNone/>
            </a:pPr>
            <a:r>
              <a:rPr lang="vi-VN" sz="2800" dirty="0">
                <a:solidFill>
                  <a:srgbClr val="002060"/>
                </a:solidFill>
                <a:latin typeface="Times New Roman" panose="02020603050405020304" pitchFamily="18" charset="0"/>
                <a:cs typeface="Times New Roman" panose="02020603050405020304" pitchFamily="18" charset="0"/>
              </a:rPr>
              <a:t>- Biện pháp khắc phục hậu quả:</a:t>
            </a:r>
          </a:p>
          <a:p>
            <a:pPr marL="0" indent="0" algn="just">
              <a:spcBef>
                <a:spcPts val="0"/>
              </a:spcBef>
              <a:buNone/>
            </a:pPr>
            <a:r>
              <a:rPr lang="vi-VN" sz="2800" dirty="0">
                <a:solidFill>
                  <a:srgbClr val="002060"/>
                </a:solidFill>
                <a:latin typeface="Times New Roman" panose="02020603050405020304" pitchFamily="18" charset="0"/>
                <a:cs typeface="Times New Roman" panose="02020603050405020304" pitchFamily="18" charset="0"/>
              </a:rPr>
              <a:t>       + Buộc xin lỗi công khai khi nạn nhân có yêu cầu đối với các hành vi quy định tại các khoản 1 và 2 Điều này;</a:t>
            </a:r>
          </a:p>
          <a:p>
            <a:pPr marL="0" indent="0" algn="just">
              <a:spcBef>
                <a:spcPts val="0"/>
              </a:spcBef>
              <a:buNone/>
            </a:pPr>
            <a:r>
              <a:rPr lang="vi-VN" sz="2800" dirty="0">
                <a:solidFill>
                  <a:srgbClr val="002060"/>
                </a:solidFill>
                <a:latin typeface="Times New Roman" panose="02020603050405020304" pitchFamily="18" charset="0"/>
                <a:cs typeface="Times New Roman" panose="02020603050405020304" pitchFamily="18" charset="0"/>
              </a:rPr>
              <a:t>       + Buộc chi trả toàn bộ chi phí khám bệnh, chữa bệnh đối với hành vi quy định tại khoản 1 và điểm a khoản 2 Điều này.</a:t>
            </a:r>
          </a:p>
          <a:p>
            <a:endParaRPr lang="en-US" sz="2800" dirty="0">
              <a:solidFill>
                <a:srgbClr val="002060"/>
              </a:solidFill>
            </a:endParaRPr>
          </a:p>
        </p:txBody>
      </p:sp>
    </p:spTree>
    <p:extLst>
      <p:ext uri="{BB962C8B-B14F-4D97-AF65-F5344CB8AC3E}">
        <p14:creationId xmlns:p14="http://schemas.microsoft.com/office/powerpoint/2010/main" val="40276049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0832" y="373487"/>
            <a:ext cx="10713780" cy="6027313"/>
          </a:xfrm>
        </p:spPr>
        <p:txBody>
          <a:bodyPr>
            <a:noAutofit/>
          </a:bodyPr>
          <a:lstStyle/>
          <a:p>
            <a:pPr marL="0" indent="0" algn="just">
              <a:buNone/>
            </a:pPr>
            <a:r>
              <a:rPr lang="en-US" sz="3200" b="1" dirty="0" err="1" smtClean="0">
                <a:solidFill>
                  <a:srgbClr val="002060"/>
                </a:solidFill>
                <a:latin typeface="Times New Roman" panose="02020603050405020304" pitchFamily="18" charset="0"/>
                <a:cs typeface="Times New Roman" panose="02020603050405020304" pitchFamily="18" charset="0"/>
              </a:rPr>
              <a:t>Điều</a:t>
            </a:r>
            <a:r>
              <a:rPr lang="en-US" sz="3200" b="1" dirty="0" smtClean="0">
                <a:solidFill>
                  <a:srgbClr val="002060"/>
                </a:solidFill>
                <a:latin typeface="Times New Roman" panose="02020603050405020304" pitchFamily="18" charset="0"/>
                <a:cs typeface="Times New Roman" panose="02020603050405020304" pitchFamily="18" charset="0"/>
              </a:rPr>
              <a:t> 53 </a:t>
            </a:r>
            <a:r>
              <a:rPr lang="vi-VN" sz="3200" b="1" dirty="0" smtClean="0">
                <a:solidFill>
                  <a:srgbClr val="002060"/>
                </a:solidFill>
                <a:latin typeface="Times New Roman" panose="02020603050405020304" pitchFamily="18" charset="0"/>
                <a:cs typeface="Times New Roman" panose="02020603050405020304" pitchFamily="18" charset="0"/>
              </a:rPr>
              <a:t>Hành </a:t>
            </a:r>
            <a:r>
              <a:rPr lang="vi-VN" sz="3200" b="1" dirty="0">
                <a:solidFill>
                  <a:srgbClr val="002060"/>
                </a:solidFill>
                <a:latin typeface="Times New Roman" panose="02020603050405020304" pitchFamily="18" charset="0"/>
                <a:cs typeface="Times New Roman" panose="02020603050405020304" pitchFamily="18" charset="0"/>
              </a:rPr>
              <a:t>vi hành hạ, ngược đãi thành viên gia đình </a:t>
            </a:r>
            <a:endParaRPr lang="en-US" sz="3200" dirty="0">
              <a:solidFill>
                <a:srgbClr val="002060"/>
              </a:solidFill>
              <a:latin typeface="Times New Roman" panose="02020603050405020304" pitchFamily="18" charset="0"/>
              <a:cs typeface="Times New Roman" panose="02020603050405020304" pitchFamily="18" charset="0"/>
            </a:endParaRPr>
          </a:p>
          <a:p>
            <a:pPr marL="0" indent="0" algn="just">
              <a:buNone/>
            </a:pPr>
            <a:r>
              <a:rPr lang="vi-VN" sz="3200" dirty="0">
                <a:solidFill>
                  <a:srgbClr val="002060"/>
                </a:solidFill>
                <a:latin typeface="Times New Roman" panose="02020603050405020304" pitchFamily="18" charset="0"/>
                <a:cs typeface="Times New Roman" panose="02020603050405020304" pitchFamily="18" charset="0"/>
              </a:rPr>
              <a:t> - Phạt tiền từ 10.000.000 đồng đến 20.000.000 đồng đối với một trong những hành vi sau đây:</a:t>
            </a:r>
          </a:p>
          <a:p>
            <a:pPr marL="0" indent="0" algn="just">
              <a:buNone/>
            </a:pPr>
            <a:r>
              <a:rPr lang="vi-VN" sz="3200" dirty="0" smtClean="0">
                <a:solidFill>
                  <a:srgbClr val="002060"/>
                </a:solidFill>
                <a:latin typeface="Times New Roman" panose="02020603050405020304" pitchFamily="18" charset="0"/>
                <a:cs typeface="Times New Roman" panose="02020603050405020304" pitchFamily="18" charset="0"/>
              </a:rPr>
              <a:t>+ </a:t>
            </a:r>
            <a:r>
              <a:rPr lang="vi-VN" sz="3200" dirty="0">
                <a:solidFill>
                  <a:srgbClr val="002060"/>
                </a:solidFill>
                <a:latin typeface="Times New Roman" panose="02020603050405020304" pitchFamily="18" charset="0"/>
                <a:cs typeface="Times New Roman" panose="02020603050405020304" pitchFamily="18" charset="0"/>
              </a:rPr>
              <a:t>Đối xử tồi tệ với thành viên gia đình như: bắt nhịn ăn, nhịn uống, bắt chịu rét, mặc rách, không cho hoặc hạn chế vệ sinh cá nhân;</a:t>
            </a:r>
          </a:p>
          <a:p>
            <a:pPr marL="0" indent="0" algn="just">
              <a:buNone/>
            </a:pPr>
            <a:r>
              <a:rPr lang="vi-VN" sz="3200" dirty="0" smtClean="0">
                <a:solidFill>
                  <a:srgbClr val="002060"/>
                </a:solidFill>
                <a:latin typeface="Times New Roman" panose="02020603050405020304" pitchFamily="18" charset="0"/>
                <a:cs typeface="Times New Roman" panose="02020603050405020304" pitchFamily="18" charset="0"/>
              </a:rPr>
              <a:t>+ </a:t>
            </a:r>
            <a:r>
              <a:rPr lang="vi-VN" sz="3200" dirty="0">
                <a:solidFill>
                  <a:srgbClr val="002060"/>
                </a:solidFill>
                <a:latin typeface="Times New Roman" panose="02020603050405020304" pitchFamily="18" charset="0"/>
                <a:cs typeface="Times New Roman" panose="02020603050405020304" pitchFamily="18" charset="0"/>
              </a:rPr>
              <a:t>Bỏ mặc không chăm sóc thành viên gia đình là người cao tuổi, yếu, khuyết tật, phụ nữ có thai, phụ nữ nuôi con nhỏ</a:t>
            </a:r>
            <a:r>
              <a:rPr lang="vi-VN" sz="3200" dirty="0" smtClean="0">
                <a:solidFill>
                  <a:srgbClr val="002060"/>
                </a:solidFill>
                <a:latin typeface="Times New Roman" panose="02020603050405020304" pitchFamily="18" charset="0"/>
                <a:cs typeface="Times New Roman" panose="02020603050405020304" pitchFamily="18" charset="0"/>
              </a:rPr>
              <a:t>.</a:t>
            </a:r>
            <a:endParaRPr lang="en-US" sz="3200" dirty="0" smtClean="0">
              <a:solidFill>
                <a:srgbClr val="002060"/>
              </a:solidFill>
              <a:latin typeface="Times New Roman" panose="02020603050405020304" pitchFamily="18" charset="0"/>
              <a:cs typeface="Times New Roman" panose="02020603050405020304" pitchFamily="18" charset="0"/>
            </a:endParaRPr>
          </a:p>
          <a:p>
            <a:pPr marL="0" indent="0" algn="just">
              <a:buNone/>
            </a:pPr>
            <a:r>
              <a:rPr lang="vi-VN" sz="3200" dirty="0">
                <a:solidFill>
                  <a:srgbClr val="002060"/>
                </a:solidFill>
                <a:latin typeface="Times New Roman" panose="02020603050405020304" pitchFamily="18" charset="0"/>
                <a:cs typeface="Times New Roman" panose="02020603050405020304" pitchFamily="18" charset="0"/>
              </a:rPr>
              <a:t> - Biện pháp khắc phục hậu quả: Buộc xin lỗi công khai khi nạn nhân có yêu cầu.</a:t>
            </a:r>
          </a:p>
        </p:txBody>
      </p:sp>
    </p:spTree>
    <p:extLst>
      <p:ext uri="{BB962C8B-B14F-4D97-AF65-F5344CB8AC3E}">
        <p14:creationId xmlns:p14="http://schemas.microsoft.com/office/powerpoint/2010/main" val="10610700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0832" y="528033"/>
            <a:ext cx="11256388" cy="5859887"/>
          </a:xfrm>
        </p:spPr>
        <p:txBody>
          <a:bodyPr>
            <a:noAutofit/>
          </a:bodyPr>
          <a:lstStyle/>
          <a:p>
            <a:pPr marL="0" indent="0" algn="just">
              <a:spcBef>
                <a:spcPts val="0"/>
              </a:spcBef>
              <a:buNone/>
            </a:pPr>
            <a:r>
              <a:rPr lang="en-US" sz="2800" b="1" dirty="0" err="1" smtClean="0">
                <a:solidFill>
                  <a:srgbClr val="002060"/>
                </a:solidFill>
                <a:latin typeface="Times New Roman" panose="02020603050405020304" pitchFamily="18" charset="0"/>
                <a:cs typeface="Times New Roman" panose="02020603050405020304" pitchFamily="18" charset="0"/>
              </a:rPr>
              <a:t>Điều</a:t>
            </a:r>
            <a:r>
              <a:rPr lang="en-US" sz="2800" b="1" dirty="0" smtClean="0">
                <a:solidFill>
                  <a:srgbClr val="002060"/>
                </a:solidFill>
                <a:latin typeface="Times New Roman" panose="02020603050405020304" pitchFamily="18" charset="0"/>
                <a:cs typeface="Times New Roman" panose="02020603050405020304" pitchFamily="18" charset="0"/>
              </a:rPr>
              <a:t> 54. </a:t>
            </a:r>
            <a:r>
              <a:rPr lang="vi-VN" sz="2800" b="1" dirty="0" smtClean="0">
                <a:solidFill>
                  <a:srgbClr val="002060"/>
                </a:solidFill>
                <a:latin typeface="Times New Roman" panose="02020603050405020304" pitchFamily="18" charset="0"/>
                <a:cs typeface="Times New Roman" panose="02020603050405020304" pitchFamily="18" charset="0"/>
              </a:rPr>
              <a:t>Hành </a:t>
            </a:r>
            <a:r>
              <a:rPr lang="vi-VN" sz="2800" b="1" dirty="0">
                <a:solidFill>
                  <a:srgbClr val="002060"/>
                </a:solidFill>
                <a:latin typeface="Times New Roman" panose="02020603050405020304" pitchFamily="18" charset="0"/>
                <a:cs typeface="Times New Roman" panose="02020603050405020304" pitchFamily="18" charset="0"/>
              </a:rPr>
              <a:t>vi xúc phạm danh dự, nhân phẩm của thành viên gia </a:t>
            </a:r>
            <a:r>
              <a:rPr lang="vi-VN" sz="2800" b="1" dirty="0" smtClean="0">
                <a:solidFill>
                  <a:srgbClr val="002060"/>
                </a:solidFill>
                <a:latin typeface="Times New Roman" panose="02020603050405020304" pitchFamily="18" charset="0"/>
                <a:cs typeface="Times New Roman" panose="02020603050405020304" pitchFamily="18" charset="0"/>
              </a:rPr>
              <a:t>đình</a:t>
            </a:r>
            <a:endParaRPr lang="en-US" sz="2800" dirty="0">
              <a:solidFill>
                <a:srgbClr val="002060"/>
              </a:solidFill>
              <a:latin typeface="Times New Roman" panose="02020603050405020304" pitchFamily="18" charset="0"/>
              <a:cs typeface="Times New Roman" panose="02020603050405020304" pitchFamily="18" charset="0"/>
            </a:endParaRPr>
          </a:p>
          <a:p>
            <a:pPr marL="0" indent="0" algn="just">
              <a:spcBef>
                <a:spcPts val="0"/>
              </a:spcBef>
              <a:buNone/>
            </a:pPr>
            <a:r>
              <a:rPr lang="en-US" sz="2800" dirty="0" smtClean="0">
                <a:solidFill>
                  <a:srgbClr val="002060"/>
                </a:solidFill>
                <a:latin typeface="Times New Roman" panose="02020603050405020304" pitchFamily="18" charset="0"/>
                <a:cs typeface="Times New Roman" panose="02020603050405020304" pitchFamily="18" charset="0"/>
              </a:rPr>
              <a:t>1.</a:t>
            </a:r>
            <a:r>
              <a:rPr lang="vi-VN" sz="2800" dirty="0">
                <a:solidFill>
                  <a:srgbClr val="002060"/>
                </a:solidFill>
                <a:latin typeface="Times New Roman" panose="02020603050405020304" pitchFamily="18" charset="0"/>
                <a:cs typeface="Times New Roman" panose="02020603050405020304" pitchFamily="18" charset="0"/>
              </a:rPr>
              <a:t> Phạt tiền từ 5.000.000 đồng đến 10.000.000 đồng đối với hành vi lăng mạ, chì chiết, xúc phạm danh dự, nhân phẩm thành viên gia đình</a:t>
            </a:r>
            <a:r>
              <a:rPr lang="vi-VN" sz="2800" dirty="0" smtClean="0">
                <a:solidFill>
                  <a:srgbClr val="002060"/>
                </a:solidFill>
                <a:latin typeface="Times New Roman" panose="02020603050405020304" pitchFamily="18" charset="0"/>
                <a:cs typeface="Times New Roman" panose="02020603050405020304" pitchFamily="18" charset="0"/>
              </a:rPr>
              <a:t>.</a:t>
            </a:r>
            <a:endParaRPr lang="en-US" sz="2800" dirty="0" smtClean="0">
              <a:solidFill>
                <a:srgbClr val="002060"/>
              </a:solidFill>
              <a:latin typeface="Times New Roman" panose="02020603050405020304" pitchFamily="18" charset="0"/>
              <a:cs typeface="Times New Roman" panose="02020603050405020304" pitchFamily="18" charset="0"/>
            </a:endParaRPr>
          </a:p>
          <a:p>
            <a:pPr marL="0" indent="0" algn="just">
              <a:spcBef>
                <a:spcPts val="0"/>
              </a:spcBef>
              <a:buNone/>
            </a:pPr>
            <a:r>
              <a:rPr lang="en-US" sz="2800" dirty="0" smtClean="0">
                <a:solidFill>
                  <a:srgbClr val="002060"/>
                </a:solidFill>
                <a:latin typeface="Times New Roman" panose="02020603050405020304" pitchFamily="18" charset="0"/>
                <a:cs typeface="Times New Roman" panose="02020603050405020304" pitchFamily="18" charset="0"/>
              </a:rPr>
              <a:t>2.</a:t>
            </a:r>
            <a:r>
              <a:rPr lang="vi-VN" sz="2800" dirty="0" smtClean="0">
                <a:solidFill>
                  <a:srgbClr val="002060"/>
                </a:solidFill>
                <a:latin typeface="Times New Roman" panose="02020603050405020304" pitchFamily="18" charset="0"/>
                <a:cs typeface="Times New Roman" panose="02020603050405020304" pitchFamily="18" charset="0"/>
              </a:rPr>
              <a:t> </a:t>
            </a:r>
            <a:r>
              <a:rPr lang="vi-VN" sz="2800" dirty="0">
                <a:solidFill>
                  <a:srgbClr val="002060"/>
                </a:solidFill>
                <a:latin typeface="Times New Roman" panose="02020603050405020304" pitchFamily="18" charset="0"/>
                <a:cs typeface="Times New Roman" panose="02020603050405020304" pitchFamily="18" charset="0"/>
              </a:rPr>
              <a:t>Phạt tiền từ 10.000.000 đồng đến 20.000.000 đồng đối với một trong những hành vi sau đây:</a:t>
            </a:r>
          </a:p>
          <a:p>
            <a:pPr algn="just">
              <a:spcBef>
                <a:spcPts val="0"/>
              </a:spcBef>
              <a:buFontTx/>
              <a:buChar char="-"/>
            </a:pPr>
            <a:r>
              <a:rPr lang="vi-VN" sz="2800" dirty="0" smtClean="0">
                <a:solidFill>
                  <a:srgbClr val="002060"/>
                </a:solidFill>
                <a:latin typeface="Times New Roman" panose="02020603050405020304" pitchFamily="18" charset="0"/>
                <a:cs typeface="Times New Roman" panose="02020603050405020304" pitchFamily="18" charset="0"/>
              </a:rPr>
              <a:t>Tiết </a:t>
            </a:r>
            <a:r>
              <a:rPr lang="vi-VN" sz="2800" dirty="0">
                <a:solidFill>
                  <a:srgbClr val="002060"/>
                </a:solidFill>
                <a:latin typeface="Times New Roman" panose="02020603050405020304" pitchFamily="18" charset="0"/>
                <a:cs typeface="Times New Roman" panose="02020603050405020304" pitchFamily="18" charset="0"/>
              </a:rPr>
              <a:t>lộ hoặc phát tán tư liệu, tài liệu thuộc bí mật đời tư của thành viên gia đình nhằm xúc phạm danh dự, nhân phẩm</a:t>
            </a:r>
            <a:r>
              <a:rPr lang="vi-VN" sz="2800" dirty="0" smtClean="0">
                <a:solidFill>
                  <a:srgbClr val="002060"/>
                </a:solidFill>
                <a:latin typeface="Times New Roman" panose="02020603050405020304" pitchFamily="18" charset="0"/>
                <a:cs typeface="Times New Roman" panose="02020603050405020304" pitchFamily="18" charset="0"/>
              </a:rPr>
              <a:t>;</a:t>
            </a:r>
            <a:endParaRPr lang="en-US" sz="2800" dirty="0" smtClean="0">
              <a:solidFill>
                <a:srgbClr val="002060"/>
              </a:solidFill>
              <a:latin typeface="Times New Roman" panose="02020603050405020304" pitchFamily="18" charset="0"/>
              <a:cs typeface="Times New Roman" panose="02020603050405020304" pitchFamily="18" charset="0"/>
            </a:endParaRPr>
          </a:p>
          <a:p>
            <a:pPr algn="just">
              <a:spcBef>
                <a:spcPts val="0"/>
              </a:spcBef>
              <a:buFontTx/>
              <a:buChar char="-"/>
            </a:pPr>
            <a:r>
              <a:rPr lang="vi-VN" sz="2800" dirty="0" smtClean="0">
                <a:solidFill>
                  <a:srgbClr val="002060"/>
                </a:solidFill>
                <a:latin typeface="Times New Roman" panose="02020603050405020304" pitchFamily="18" charset="0"/>
                <a:cs typeface="Times New Roman" panose="02020603050405020304" pitchFamily="18" charset="0"/>
              </a:rPr>
              <a:t> </a:t>
            </a:r>
            <a:r>
              <a:rPr lang="vi-VN" sz="2800" dirty="0">
                <a:solidFill>
                  <a:srgbClr val="002060"/>
                </a:solidFill>
                <a:latin typeface="Times New Roman" panose="02020603050405020304" pitchFamily="18" charset="0"/>
                <a:cs typeface="Times New Roman" panose="02020603050405020304" pitchFamily="18" charset="0"/>
              </a:rPr>
              <a:t>Sử dụng các phương tiện thông tin nhằm xúc phạm danh dự, nhân phẩm thành viên gia đình;</a:t>
            </a:r>
          </a:p>
          <a:p>
            <a:pPr marL="0" indent="0" algn="just">
              <a:spcBef>
                <a:spcPts val="0"/>
              </a:spcBef>
              <a:buNone/>
            </a:pPr>
            <a:r>
              <a:rPr lang="en-US" sz="2800" dirty="0" smtClean="0">
                <a:solidFill>
                  <a:srgbClr val="002060"/>
                </a:solidFill>
                <a:latin typeface="Times New Roman" panose="02020603050405020304" pitchFamily="18" charset="0"/>
                <a:cs typeface="Times New Roman" panose="02020603050405020304" pitchFamily="18" charset="0"/>
              </a:rPr>
              <a:t>- </a:t>
            </a:r>
            <a:r>
              <a:rPr lang="vi-VN" sz="2800" dirty="0" smtClean="0">
                <a:solidFill>
                  <a:srgbClr val="002060"/>
                </a:solidFill>
                <a:latin typeface="Times New Roman" panose="02020603050405020304" pitchFamily="18" charset="0"/>
                <a:cs typeface="Times New Roman" panose="02020603050405020304" pitchFamily="18" charset="0"/>
              </a:rPr>
              <a:t> </a:t>
            </a:r>
            <a:r>
              <a:rPr lang="vi-VN" sz="2800" dirty="0">
                <a:solidFill>
                  <a:srgbClr val="002060"/>
                </a:solidFill>
                <a:latin typeface="Times New Roman" panose="02020603050405020304" pitchFamily="18" charset="0"/>
                <a:cs typeface="Times New Roman" panose="02020603050405020304" pitchFamily="18" charset="0"/>
              </a:rPr>
              <a:t>Phổ biến, phát tán tờ rơi, bài viết, hình ảnh nhằm xúc phạm danh dự, nhân phẩm của nạn nhân.</a:t>
            </a:r>
          </a:p>
          <a:p>
            <a:pPr marL="0" indent="0" algn="just">
              <a:spcBef>
                <a:spcPts val="0"/>
              </a:spcBef>
              <a:buNone/>
            </a:pPr>
            <a:r>
              <a:rPr lang="vi-VN" sz="2800" dirty="0" smtClean="0">
                <a:solidFill>
                  <a:srgbClr val="002060"/>
                </a:solidFill>
                <a:latin typeface="Times New Roman" panose="02020603050405020304" pitchFamily="18" charset="0"/>
                <a:cs typeface="Times New Roman" panose="02020603050405020304" pitchFamily="18" charset="0"/>
              </a:rPr>
              <a:t>-</a:t>
            </a:r>
            <a:r>
              <a:rPr lang="vi-VN" sz="2800" dirty="0">
                <a:solidFill>
                  <a:srgbClr val="002060"/>
                </a:solidFill>
                <a:latin typeface="Times New Roman" panose="02020603050405020304" pitchFamily="18" charset="0"/>
                <a:cs typeface="Times New Roman" panose="02020603050405020304" pitchFamily="18" charset="0"/>
              </a:rPr>
              <a:t> Biện pháp khắc phục hậu quả: Buộc xin lỗi công khai khi nạn nhân có yêu cầu; Buộc thu hồi tư liệu, tài liệu, tờ rơi, bài viết, hình ảnh đã phát tán.</a:t>
            </a:r>
          </a:p>
          <a:p>
            <a:pPr marL="0" indent="0" algn="just">
              <a:buNone/>
            </a:pP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85247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0832" y="566670"/>
            <a:ext cx="10713780" cy="5344552"/>
          </a:xfrm>
        </p:spPr>
        <p:txBody>
          <a:bodyPr>
            <a:noAutofit/>
          </a:bodyPr>
          <a:lstStyle/>
          <a:p>
            <a:pPr marL="0" indent="0" algn="just">
              <a:buNone/>
            </a:pPr>
            <a:r>
              <a:rPr lang="en-US" sz="2800" b="1" dirty="0" err="1" smtClean="0">
                <a:solidFill>
                  <a:srgbClr val="002060"/>
                </a:solidFill>
                <a:latin typeface="Times New Roman" panose="02020603050405020304" pitchFamily="18" charset="0"/>
                <a:cs typeface="Times New Roman" panose="02020603050405020304" pitchFamily="18" charset="0"/>
              </a:rPr>
              <a:t>Điều</a:t>
            </a:r>
            <a:r>
              <a:rPr lang="en-US" sz="2800" b="1" dirty="0" smtClean="0">
                <a:solidFill>
                  <a:srgbClr val="002060"/>
                </a:solidFill>
                <a:latin typeface="Times New Roman" panose="02020603050405020304" pitchFamily="18" charset="0"/>
                <a:cs typeface="Times New Roman" panose="02020603050405020304" pitchFamily="18" charset="0"/>
              </a:rPr>
              <a:t> 57. </a:t>
            </a:r>
            <a:r>
              <a:rPr lang="vi-VN" sz="2800" b="1" dirty="0" smtClean="0">
                <a:solidFill>
                  <a:srgbClr val="002060"/>
                </a:solidFill>
                <a:latin typeface="Times New Roman" panose="02020603050405020304" pitchFamily="18" charset="0"/>
                <a:cs typeface="Times New Roman" panose="02020603050405020304" pitchFamily="18" charset="0"/>
              </a:rPr>
              <a:t>Hành </a:t>
            </a:r>
            <a:r>
              <a:rPr lang="vi-VN" sz="2800" b="1" dirty="0">
                <a:solidFill>
                  <a:srgbClr val="002060"/>
                </a:solidFill>
                <a:latin typeface="Times New Roman" panose="02020603050405020304" pitchFamily="18" charset="0"/>
                <a:cs typeface="Times New Roman" panose="02020603050405020304" pitchFamily="18" charset="0"/>
              </a:rPr>
              <a:t>vi vi phạm quy định về chăm sóc, nuôi dưỡng, cấp dưỡng </a:t>
            </a:r>
            <a:endParaRPr lang="vi-VN" sz="2800" dirty="0">
              <a:solidFill>
                <a:srgbClr val="002060"/>
              </a:solidFill>
              <a:latin typeface="Times New Roman" panose="02020603050405020304" pitchFamily="18" charset="0"/>
              <a:cs typeface="Times New Roman" panose="02020603050405020304" pitchFamily="18" charset="0"/>
            </a:endParaRPr>
          </a:p>
          <a:p>
            <a:pPr marL="0" indent="0" algn="just">
              <a:buNone/>
            </a:pPr>
            <a:r>
              <a:rPr lang="en-US" sz="2800" dirty="0" smtClean="0">
                <a:solidFill>
                  <a:srgbClr val="002060"/>
                </a:solidFill>
                <a:latin typeface="Times New Roman" panose="02020603050405020304" pitchFamily="18" charset="0"/>
                <a:cs typeface="Times New Roman" panose="02020603050405020304" pitchFamily="18" charset="0"/>
              </a:rPr>
              <a:t>1.</a:t>
            </a:r>
            <a:r>
              <a:rPr lang="vi-VN" sz="2800" dirty="0" smtClean="0">
                <a:solidFill>
                  <a:srgbClr val="002060"/>
                </a:solidFill>
                <a:latin typeface="Times New Roman" panose="02020603050405020304" pitchFamily="18" charset="0"/>
                <a:cs typeface="Times New Roman" panose="02020603050405020304" pitchFamily="18" charset="0"/>
              </a:rPr>
              <a:t> </a:t>
            </a:r>
            <a:r>
              <a:rPr lang="vi-VN" sz="2800" dirty="0">
                <a:solidFill>
                  <a:srgbClr val="002060"/>
                </a:solidFill>
                <a:latin typeface="Times New Roman" panose="02020603050405020304" pitchFamily="18" charset="0"/>
                <a:cs typeface="Times New Roman" panose="02020603050405020304" pitchFamily="18" charset="0"/>
              </a:rPr>
              <a:t>Phạt tiền từ 5.000.000 đồng đến 10.000.000 đồng đối với một trong những hành vi sau đây:</a:t>
            </a:r>
          </a:p>
          <a:p>
            <a:pPr marL="0" indent="0" algn="just">
              <a:buNone/>
            </a:pPr>
            <a:r>
              <a:rPr lang="en-US" sz="2800" dirty="0" smtClean="0">
                <a:solidFill>
                  <a:srgbClr val="002060"/>
                </a:solidFill>
                <a:latin typeface="Times New Roman" panose="02020603050405020304" pitchFamily="18" charset="0"/>
                <a:cs typeface="Times New Roman" panose="02020603050405020304" pitchFamily="18" charset="0"/>
              </a:rPr>
              <a:t>- </a:t>
            </a:r>
            <a:r>
              <a:rPr lang="vi-VN" sz="2800" dirty="0" smtClean="0">
                <a:solidFill>
                  <a:srgbClr val="002060"/>
                </a:solidFill>
                <a:latin typeface="Times New Roman" panose="02020603050405020304" pitchFamily="18" charset="0"/>
                <a:cs typeface="Times New Roman" panose="02020603050405020304" pitchFamily="18" charset="0"/>
              </a:rPr>
              <a:t>Từ </a:t>
            </a:r>
            <a:r>
              <a:rPr lang="vi-VN" sz="2800" dirty="0">
                <a:solidFill>
                  <a:srgbClr val="002060"/>
                </a:solidFill>
                <a:latin typeface="Times New Roman" panose="02020603050405020304" pitchFamily="18" charset="0"/>
                <a:cs typeface="Times New Roman" panose="02020603050405020304" pitchFamily="18" charset="0"/>
              </a:rPr>
              <a:t>chối hoặc trốn tránh nghĩa vụ cấp dưỡng giữa vợ và chồng sau khi ly hôn; từ chối hoặc trốn tránh nghĩa vụ nuôi dưỡng giữa anh, chị, em với nhau, giữa ông bà nội, ông bà ngoại và cháu theo quy định của pháp luật;</a:t>
            </a:r>
          </a:p>
          <a:p>
            <a:pPr marL="0" indent="0" algn="just">
              <a:buNone/>
            </a:pPr>
            <a:r>
              <a:rPr lang="en-US" sz="2800" dirty="0">
                <a:solidFill>
                  <a:srgbClr val="002060"/>
                </a:solidFill>
                <a:latin typeface="Times New Roman" panose="02020603050405020304" pitchFamily="18" charset="0"/>
                <a:cs typeface="Times New Roman" panose="02020603050405020304" pitchFamily="18" charset="0"/>
              </a:rPr>
              <a:t>-</a:t>
            </a:r>
            <a:r>
              <a:rPr lang="vi-VN" sz="2800" dirty="0" smtClean="0">
                <a:solidFill>
                  <a:srgbClr val="002060"/>
                </a:solidFill>
                <a:latin typeface="Times New Roman" panose="02020603050405020304" pitchFamily="18" charset="0"/>
                <a:cs typeface="Times New Roman" panose="02020603050405020304" pitchFamily="18" charset="0"/>
              </a:rPr>
              <a:t>Từ </a:t>
            </a:r>
            <a:r>
              <a:rPr lang="vi-VN" sz="2800" dirty="0">
                <a:solidFill>
                  <a:srgbClr val="002060"/>
                </a:solidFill>
                <a:latin typeface="Times New Roman" panose="02020603050405020304" pitchFamily="18" charset="0"/>
                <a:cs typeface="Times New Roman" panose="02020603050405020304" pitchFamily="18" charset="0"/>
              </a:rPr>
              <a:t>chối hoặc trốn tránh nghĩa vụ cấp dưỡng, nuôi dưỡng cha, mẹ; nghĩa vụ cấp dưỡng, chăm sóc con sau khi ly hôn theo quy định của pháp luật.</a:t>
            </a:r>
          </a:p>
          <a:p>
            <a:pPr marL="0" indent="0" algn="just">
              <a:buNone/>
            </a:pPr>
            <a:r>
              <a:rPr lang="vi-VN" sz="2800" dirty="0" smtClean="0">
                <a:solidFill>
                  <a:srgbClr val="002060"/>
                </a:solidFill>
                <a:latin typeface="Times New Roman" panose="02020603050405020304" pitchFamily="18" charset="0"/>
                <a:cs typeface="Times New Roman" panose="02020603050405020304" pitchFamily="18" charset="0"/>
              </a:rPr>
              <a:t>- </a:t>
            </a:r>
            <a:r>
              <a:rPr lang="vi-VN" sz="2800" dirty="0">
                <a:solidFill>
                  <a:srgbClr val="002060"/>
                </a:solidFill>
                <a:latin typeface="Times New Roman" panose="02020603050405020304" pitchFamily="18" charset="0"/>
                <a:cs typeface="Times New Roman" panose="02020603050405020304" pitchFamily="18" charset="0"/>
              </a:rPr>
              <a:t>Biện pháp khắc phục hậu quả: Buộc thực hiện nghĩa vụ đóng góp, nuôi dưỡng.</a:t>
            </a:r>
          </a:p>
          <a:p>
            <a:pPr marL="0" indent="0" algn="just">
              <a:buNone/>
            </a:pP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579202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0832" y="746975"/>
            <a:ext cx="10713780" cy="5164247"/>
          </a:xfrm>
        </p:spPr>
        <p:txBody>
          <a:bodyPr>
            <a:noAutofit/>
          </a:bodyPr>
          <a:lstStyle/>
          <a:p>
            <a:pPr marL="0" indent="0" algn="just">
              <a:buNone/>
            </a:pPr>
            <a:r>
              <a:rPr lang="en-US" sz="2800" dirty="0" smtClean="0">
                <a:solidFill>
                  <a:srgbClr val="002060"/>
                </a:solidFill>
                <a:latin typeface="Times New Roman" panose="02020603050405020304" pitchFamily="18" charset="0"/>
                <a:cs typeface="Times New Roman" panose="02020603050405020304" pitchFamily="18" charset="0"/>
              </a:rPr>
              <a:t>3.</a:t>
            </a:r>
            <a:r>
              <a:rPr lang="vi-VN" sz="2800" dirty="0" smtClean="0">
                <a:solidFill>
                  <a:srgbClr val="002060"/>
                </a:solidFill>
                <a:latin typeface="Times New Roman" panose="02020603050405020304" pitchFamily="18" charset="0"/>
                <a:cs typeface="Times New Roman" panose="02020603050405020304" pitchFamily="18" charset="0"/>
              </a:rPr>
              <a:t> </a:t>
            </a:r>
            <a:r>
              <a:rPr lang="vi-VN" sz="2800" dirty="0">
                <a:solidFill>
                  <a:srgbClr val="002060"/>
                </a:solidFill>
                <a:latin typeface="Times New Roman" panose="02020603050405020304" pitchFamily="18" charset="0"/>
                <a:cs typeface="Times New Roman" panose="02020603050405020304" pitchFamily="18" charset="0"/>
              </a:rPr>
              <a:t>Phạt tiền từ 5.000.000 đồng đến 10.000.000 đồng đối với một trong những hành vi sau đây:</a:t>
            </a:r>
          </a:p>
          <a:p>
            <a:pPr algn="just">
              <a:buFontTx/>
              <a:buChar char="-"/>
            </a:pPr>
            <a:r>
              <a:rPr lang="vi-VN" sz="2800" dirty="0" smtClean="0">
                <a:solidFill>
                  <a:srgbClr val="002060"/>
                </a:solidFill>
                <a:latin typeface="Times New Roman" panose="02020603050405020304" pitchFamily="18" charset="0"/>
                <a:cs typeface="Times New Roman" panose="02020603050405020304" pitchFamily="18" charset="0"/>
              </a:rPr>
              <a:t>Từ </a:t>
            </a:r>
            <a:r>
              <a:rPr lang="vi-VN" sz="2800" dirty="0">
                <a:solidFill>
                  <a:srgbClr val="002060"/>
                </a:solidFill>
                <a:latin typeface="Times New Roman" panose="02020603050405020304" pitchFamily="18" charset="0"/>
                <a:cs typeface="Times New Roman" panose="02020603050405020304" pitchFamily="18" charset="0"/>
              </a:rPr>
              <a:t>chối hoặc trốn tránh nghĩa vụ cấp dưỡng giữa vợ và chồng sau khi ly hôn; từ chối hoặc trốn tránh nghĩa vụ nuôi dưỡng giữa anh, chị, em với nhau, giữa ông bà nội, ông bà ngoại và cháu theo quy định của pháp luật</a:t>
            </a:r>
            <a:r>
              <a:rPr lang="vi-VN" sz="2800" dirty="0" smtClean="0">
                <a:solidFill>
                  <a:srgbClr val="002060"/>
                </a:solidFill>
                <a:latin typeface="Times New Roman" panose="02020603050405020304" pitchFamily="18" charset="0"/>
                <a:cs typeface="Times New Roman" panose="02020603050405020304" pitchFamily="18" charset="0"/>
              </a:rPr>
              <a:t>;</a:t>
            </a:r>
            <a:endParaRPr lang="en-US" sz="2800" dirty="0" smtClean="0">
              <a:solidFill>
                <a:srgbClr val="002060"/>
              </a:solidFill>
              <a:latin typeface="Times New Roman" panose="02020603050405020304" pitchFamily="18" charset="0"/>
              <a:cs typeface="Times New Roman" panose="02020603050405020304" pitchFamily="18" charset="0"/>
            </a:endParaRPr>
          </a:p>
          <a:p>
            <a:pPr algn="just">
              <a:buFontTx/>
              <a:buChar char="-"/>
            </a:pPr>
            <a:r>
              <a:rPr lang="vi-VN" sz="2800" dirty="0" smtClean="0">
                <a:solidFill>
                  <a:srgbClr val="002060"/>
                </a:solidFill>
                <a:latin typeface="Times New Roman" panose="02020603050405020304" pitchFamily="18" charset="0"/>
                <a:cs typeface="Times New Roman" panose="02020603050405020304" pitchFamily="18" charset="0"/>
              </a:rPr>
              <a:t> </a:t>
            </a:r>
            <a:r>
              <a:rPr lang="vi-VN" sz="2800" dirty="0">
                <a:solidFill>
                  <a:srgbClr val="002060"/>
                </a:solidFill>
                <a:latin typeface="Times New Roman" panose="02020603050405020304" pitchFamily="18" charset="0"/>
                <a:cs typeface="Times New Roman" panose="02020603050405020304" pitchFamily="18" charset="0"/>
              </a:rPr>
              <a:t>Từ chối hoặc trốn tránh nghĩa vụ cấp dưỡng, nuôi dưỡng cha, mẹ; nghĩa vụ cấp dưỡng, chăm sóc con sau khi ly hôn theo quy định của pháp luật.</a:t>
            </a:r>
          </a:p>
          <a:p>
            <a:pPr marL="0" indent="0" algn="just">
              <a:buNone/>
            </a:pPr>
            <a:r>
              <a:rPr lang="en-US" sz="2800" dirty="0">
                <a:solidFill>
                  <a:srgbClr val="002060"/>
                </a:solidFill>
                <a:latin typeface="Times New Roman" panose="02020603050405020304" pitchFamily="18" charset="0"/>
                <a:cs typeface="Times New Roman" panose="02020603050405020304" pitchFamily="18" charset="0"/>
              </a:rPr>
              <a:t> </a:t>
            </a:r>
            <a:r>
              <a:rPr lang="en-US" sz="2800" dirty="0" smtClean="0">
                <a:solidFill>
                  <a:srgbClr val="002060"/>
                </a:solidFill>
                <a:latin typeface="Times New Roman" panose="02020603050405020304" pitchFamily="18" charset="0"/>
                <a:cs typeface="Times New Roman" panose="02020603050405020304" pitchFamily="18" charset="0"/>
              </a:rPr>
              <a:t>   </a:t>
            </a:r>
            <a:r>
              <a:rPr lang="vi-VN" sz="2800" dirty="0" smtClean="0">
                <a:solidFill>
                  <a:srgbClr val="002060"/>
                </a:solidFill>
                <a:latin typeface="Times New Roman" panose="02020603050405020304" pitchFamily="18" charset="0"/>
                <a:cs typeface="Times New Roman" panose="02020603050405020304" pitchFamily="18" charset="0"/>
              </a:rPr>
              <a:t>- </a:t>
            </a:r>
            <a:r>
              <a:rPr lang="vi-VN" sz="2800" dirty="0">
                <a:solidFill>
                  <a:srgbClr val="002060"/>
                </a:solidFill>
                <a:latin typeface="Times New Roman" panose="02020603050405020304" pitchFamily="18" charset="0"/>
                <a:cs typeface="Times New Roman" panose="02020603050405020304" pitchFamily="18" charset="0"/>
              </a:rPr>
              <a:t>Biện pháp khắc phục hậu quả: Buộc thực hiện nghĩa vụ đóng góp, nuôi dưỡng.</a:t>
            </a:r>
          </a:p>
          <a:p>
            <a:pPr marL="0" indent="0" algn="just">
              <a:buNone/>
            </a:pP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3839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0832" y="262890"/>
            <a:ext cx="11290678" cy="6412229"/>
          </a:xfrm>
        </p:spPr>
        <p:txBody>
          <a:bodyPr>
            <a:noAutofit/>
          </a:bodyPr>
          <a:lstStyle/>
          <a:p>
            <a:pPr marL="0" indent="0">
              <a:buNone/>
            </a:pPr>
            <a:r>
              <a:rPr lang="en-US" b="1" dirty="0" smtClean="0">
                <a:latin typeface="Times New Roman" panose="02020603050405020304" pitchFamily="18" charset="0"/>
                <a:cs typeface="Times New Roman" panose="02020603050405020304" pitchFamily="18" charset="0"/>
              </a:rPr>
              <a:t>	</a:t>
            </a:r>
            <a:r>
              <a:rPr lang="vi-VN" sz="2800" b="1" dirty="0" smtClean="0">
                <a:solidFill>
                  <a:srgbClr val="C00000"/>
                </a:solidFill>
                <a:latin typeface="Times New Roman" panose="02020603050405020304" pitchFamily="18" charset="0"/>
                <a:cs typeface="Times New Roman" panose="02020603050405020304" pitchFamily="18" charset="0"/>
              </a:rPr>
              <a:t>Xử </a:t>
            </a:r>
            <a:r>
              <a:rPr lang="vi-VN" sz="2800" b="1" dirty="0">
                <a:solidFill>
                  <a:srgbClr val="C00000"/>
                </a:solidFill>
                <a:latin typeface="Times New Roman" panose="02020603050405020304" pitchFamily="18" charset="0"/>
                <a:cs typeface="Times New Roman" panose="02020603050405020304" pitchFamily="18" charset="0"/>
              </a:rPr>
              <a:t>lý hình sự</a:t>
            </a:r>
            <a:endParaRPr lang="en-US" sz="2800" b="1" dirty="0" smtClean="0">
              <a:solidFill>
                <a:srgbClr val="C00000"/>
              </a:solidFill>
            </a:endParaRPr>
          </a:p>
          <a:p>
            <a:pPr algn="just"/>
            <a:r>
              <a:rPr lang="vi-VN" sz="2400" b="1" dirty="0" smtClean="0">
                <a:solidFill>
                  <a:srgbClr val="002060"/>
                </a:solidFill>
                <a:latin typeface="Times New Roman" panose="02020603050405020304" pitchFamily="18" charset="0"/>
                <a:cs typeface="Times New Roman" panose="02020603050405020304" pitchFamily="18" charset="0"/>
              </a:rPr>
              <a:t>Điều </a:t>
            </a:r>
            <a:r>
              <a:rPr lang="vi-VN" sz="2400" b="1" dirty="0">
                <a:solidFill>
                  <a:srgbClr val="002060"/>
                </a:solidFill>
                <a:latin typeface="Times New Roman" panose="02020603050405020304" pitchFamily="18" charset="0"/>
                <a:cs typeface="Times New Roman" panose="02020603050405020304" pitchFamily="18" charset="0"/>
              </a:rPr>
              <a:t>185. Tội ngược đãi hoặc hành hạ ông bà, cha mẹ, vợ chồng, con, cháu hoặc người có công nuôi dưỡng </a:t>
            </a:r>
            <a:r>
              <a:rPr lang="vi-VN" sz="2400" b="1" dirty="0" smtClean="0">
                <a:solidFill>
                  <a:srgbClr val="002060"/>
                </a:solidFill>
                <a:latin typeface="Times New Roman" panose="02020603050405020304" pitchFamily="18" charset="0"/>
                <a:cs typeface="Times New Roman" panose="02020603050405020304" pitchFamily="18" charset="0"/>
              </a:rPr>
              <a:t>mình</a:t>
            </a:r>
            <a:endParaRPr lang="en-US" sz="2400" dirty="0">
              <a:solidFill>
                <a:srgbClr val="002060"/>
              </a:solidFill>
              <a:latin typeface="Times New Roman" panose="02020603050405020304" pitchFamily="18" charset="0"/>
              <a:cs typeface="Times New Roman" panose="02020603050405020304" pitchFamily="18" charset="0"/>
            </a:endParaRPr>
          </a:p>
          <a:p>
            <a:pPr marL="0" indent="0" algn="just">
              <a:buNone/>
            </a:pPr>
            <a:r>
              <a:rPr lang="vi-VN" sz="2400" dirty="0">
                <a:solidFill>
                  <a:srgbClr val="002060"/>
                </a:solidFill>
                <a:latin typeface="Times New Roman" panose="02020603050405020304" pitchFamily="18" charset="0"/>
                <a:cs typeface="Times New Roman" panose="02020603050405020304" pitchFamily="18" charset="0"/>
              </a:rPr>
              <a:t>1. Người nào đối xử tồi tệ hoặc có hành vi bạo lực xâm phạm thân thể ông bà, cha mẹ, vợ chồng, con, cháu hoặc người có công nuôi dưỡng mình thuộc một trong những trường hợp sau đây, thì bị phạt cảnh cáo, phạt cải tạo không giam giữ đến 03 năm hoặc phạt tù từ 06 tháng đến 03 năm:</a:t>
            </a:r>
            <a:endParaRPr lang="en-US" sz="2400" dirty="0">
              <a:solidFill>
                <a:srgbClr val="002060"/>
              </a:solidFill>
              <a:latin typeface="Times New Roman" panose="02020603050405020304" pitchFamily="18" charset="0"/>
              <a:cs typeface="Times New Roman" panose="02020603050405020304" pitchFamily="18" charset="0"/>
            </a:endParaRPr>
          </a:p>
          <a:p>
            <a:pPr marL="0" indent="0" algn="just">
              <a:buNone/>
            </a:pPr>
            <a:r>
              <a:rPr lang="vi-VN" sz="2400" dirty="0">
                <a:solidFill>
                  <a:srgbClr val="002060"/>
                </a:solidFill>
                <a:latin typeface="Times New Roman" panose="02020603050405020304" pitchFamily="18" charset="0"/>
                <a:cs typeface="Times New Roman" panose="02020603050405020304" pitchFamily="18" charset="0"/>
              </a:rPr>
              <a:t>a) Thường xuyên làm cho nạn nhân bị đau đớn về thể xác, tinh thần;</a:t>
            </a:r>
            <a:endParaRPr lang="en-US" sz="2400" dirty="0">
              <a:solidFill>
                <a:srgbClr val="002060"/>
              </a:solidFill>
              <a:latin typeface="Times New Roman" panose="02020603050405020304" pitchFamily="18" charset="0"/>
              <a:cs typeface="Times New Roman" panose="02020603050405020304" pitchFamily="18" charset="0"/>
            </a:endParaRPr>
          </a:p>
          <a:p>
            <a:pPr marL="0" indent="0" algn="just">
              <a:buNone/>
            </a:pPr>
            <a:r>
              <a:rPr lang="vi-VN" sz="2400" dirty="0">
                <a:solidFill>
                  <a:srgbClr val="002060"/>
                </a:solidFill>
                <a:latin typeface="Times New Roman" panose="02020603050405020304" pitchFamily="18" charset="0"/>
                <a:cs typeface="Times New Roman" panose="02020603050405020304" pitchFamily="18" charset="0"/>
              </a:rPr>
              <a:t>b) Đã bị xử phạt vi phạm hành chính về hành vi này mà còn vi phạm.</a:t>
            </a:r>
            <a:endParaRPr lang="en-US" sz="2400" dirty="0">
              <a:solidFill>
                <a:srgbClr val="002060"/>
              </a:solidFill>
              <a:latin typeface="Times New Roman" panose="02020603050405020304" pitchFamily="18" charset="0"/>
              <a:cs typeface="Times New Roman" panose="02020603050405020304" pitchFamily="18" charset="0"/>
            </a:endParaRPr>
          </a:p>
          <a:p>
            <a:pPr marL="0" indent="0" algn="just">
              <a:buNone/>
            </a:pPr>
            <a:r>
              <a:rPr lang="vi-VN" sz="2400" dirty="0">
                <a:solidFill>
                  <a:srgbClr val="002060"/>
                </a:solidFill>
                <a:latin typeface="Times New Roman" panose="02020603050405020304" pitchFamily="18" charset="0"/>
                <a:cs typeface="Times New Roman" panose="02020603050405020304" pitchFamily="18" charset="0"/>
              </a:rPr>
              <a:t>2. Phạm tội thuộc một trong các trường hợp sau đây, thì bị phạt tù từ 02 năm đến 05 năm:</a:t>
            </a:r>
            <a:endParaRPr lang="en-US" sz="2400" dirty="0">
              <a:solidFill>
                <a:srgbClr val="002060"/>
              </a:solidFill>
              <a:latin typeface="Times New Roman" panose="02020603050405020304" pitchFamily="18" charset="0"/>
              <a:cs typeface="Times New Roman" panose="02020603050405020304" pitchFamily="18" charset="0"/>
            </a:endParaRPr>
          </a:p>
          <a:p>
            <a:pPr marL="0" indent="0" algn="just">
              <a:buNone/>
            </a:pPr>
            <a:r>
              <a:rPr lang="vi-VN" sz="2400" dirty="0">
                <a:solidFill>
                  <a:srgbClr val="002060"/>
                </a:solidFill>
                <a:latin typeface="Times New Roman" panose="02020603050405020304" pitchFamily="18" charset="0"/>
                <a:cs typeface="Times New Roman" panose="02020603050405020304" pitchFamily="18" charset="0"/>
              </a:rPr>
              <a:t>a) Đối với người dưới 16 tuổi, phụ nữ mà biết là có thai, người già yếu;</a:t>
            </a:r>
            <a:endParaRPr lang="en-US" sz="2400" dirty="0">
              <a:solidFill>
                <a:srgbClr val="002060"/>
              </a:solidFill>
              <a:latin typeface="Times New Roman" panose="02020603050405020304" pitchFamily="18" charset="0"/>
              <a:cs typeface="Times New Roman" panose="02020603050405020304" pitchFamily="18" charset="0"/>
            </a:endParaRPr>
          </a:p>
          <a:p>
            <a:pPr marL="0" indent="0" algn="just">
              <a:buNone/>
            </a:pPr>
            <a:r>
              <a:rPr lang="vi-VN" sz="2400" dirty="0">
                <a:solidFill>
                  <a:srgbClr val="002060"/>
                </a:solidFill>
                <a:latin typeface="Times New Roman" panose="02020603050405020304" pitchFamily="18" charset="0"/>
                <a:cs typeface="Times New Roman" panose="02020603050405020304" pitchFamily="18" charset="0"/>
              </a:rPr>
              <a:t>b) Đối với người khuyết tật nặng, khuyết tật đặc biệt nặng hoặc người mắc bệnh hiểm nghèo.</a:t>
            </a:r>
            <a:endParaRPr lang="en-US" sz="2400" dirty="0">
              <a:solidFill>
                <a:srgbClr val="002060"/>
              </a:solidFill>
              <a:latin typeface="Times New Roman" panose="02020603050405020304" pitchFamily="18" charset="0"/>
              <a:cs typeface="Times New Roman" panose="02020603050405020304" pitchFamily="18" charset="0"/>
            </a:endParaRPr>
          </a:p>
          <a:p>
            <a:pPr marL="0" indent="0" algn="just">
              <a:buNone/>
            </a:pPr>
            <a:endParaRPr lang="vi-VN" sz="2400" dirty="0"/>
          </a:p>
        </p:txBody>
      </p:sp>
    </p:spTree>
    <p:extLst>
      <p:ext uri="{BB962C8B-B14F-4D97-AF65-F5344CB8AC3E}">
        <p14:creationId xmlns:p14="http://schemas.microsoft.com/office/powerpoint/2010/main" val="4240174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92286" y="1267096"/>
            <a:ext cx="7550330" cy="3019153"/>
          </a:xfrm>
          <a:prstGeom prst="rect">
            <a:avLst/>
          </a:prstGeom>
        </p:spPr>
      </p:pic>
      <p:pic>
        <p:nvPicPr>
          <p:cNvPr id="5" name="Picture 4"/>
          <p:cNvPicPr>
            <a:picLocks noChangeAspect="1"/>
          </p:cNvPicPr>
          <p:nvPr/>
        </p:nvPicPr>
        <p:blipFill>
          <a:blip r:embed="rId2"/>
          <a:stretch>
            <a:fillRect/>
          </a:stretch>
        </p:blipFill>
        <p:spPr>
          <a:xfrm>
            <a:off x="3592286" y="431074"/>
            <a:ext cx="7912326" cy="5303520"/>
          </a:xfrm>
          <a:prstGeom prst="rect">
            <a:avLst/>
          </a:prstGeom>
        </p:spPr>
      </p:pic>
      <p:sp>
        <p:nvSpPr>
          <p:cNvPr id="2" name="Title 1"/>
          <p:cNvSpPr>
            <a:spLocks noGrp="1"/>
          </p:cNvSpPr>
          <p:nvPr>
            <p:ph type="title"/>
          </p:nvPr>
        </p:nvSpPr>
        <p:spPr>
          <a:xfrm>
            <a:off x="966651" y="1632857"/>
            <a:ext cx="10920549" cy="4271553"/>
          </a:xfrm>
        </p:spPr>
        <p:txBody>
          <a:bodyPr/>
          <a:lstStyle/>
          <a:p>
            <a:endParaRPr lang="en-US" dirty="0"/>
          </a:p>
        </p:txBody>
      </p:sp>
      <p:sp>
        <p:nvSpPr>
          <p:cNvPr id="3" name="Content Placeholder 2"/>
          <p:cNvSpPr>
            <a:spLocks noGrp="1"/>
          </p:cNvSpPr>
          <p:nvPr>
            <p:ph idx="1"/>
          </p:nvPr>
        </p:nvSpPr>
        <p:spPr>
          <a:xfrm>
            <a:off x="587829" y="5904411"/>
            <a:ext cx="10916783" cy="731520"/>
          </a:xfrm>
        </p:spPr>
        <p:txBody>
          <a:bodyPr>
            <a:normAutofit/>
          </a:bodyPr>
          <a:lstStyle/>
          <a:p>
            <a:pPr marL="0" indent="0">
              <a:buNone/>
            </a:pPr>
            <a:r>
              <a:rPr lang="vi-VN" sz="2000" dirty="0" smtClean="0">
                <a:latin typeface="Times New Roman" panose="02020603050405020304" pitchFamily="18" charset="0"/>
                <a:cs typeface="Times New Roman" panose="02020603050405020304" pitchFamily="18" charset="0"/>
              </a:rPr>
              <a:t>Người phụ nữ  ở </a:t>
            </a:r>
            <a:r>
              <a:rPr lang="en-US" sz="2000" dirty="0" err="1" smtClean="0">
                <a:latin typeface="Times New Roman" panose="02020603050405020304" pitchFamily="18" charset="0"/>
                <a:cs typeface="Times New Roman" panose="02020603050405020304" pitchFamily="18" charset="0"/>
              </a:rPr>
              <a:t>xã</a:t>
            </a:r>
            <a:r>
              <a:rPr lang="en-US"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Thụy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huyện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Lãng</a:t>
            </a:r>
            <a:r>
              <a:rPr lang="vi-VN" sz="2000" dirty="0" smtClean="0">
                <a:latin typeface="Times New Roman" panose="02020603050405020304" pitchFamily="18" charset="0"/>
                <a:cs typeface="Times New Roman" panose="02020603050405020304" pitchFamily="18" charset="0"/>
              </a:rPr>
              <a:t> bị </a:t>
            </a:r>
            <a:r>
              <a:rPr lang="vi-VN" sz="2000" dirty="0">
                <a:latin typeface="Times New Roman" panose="02020603050405020304" pitchFamily="18" charset="0"/>
                <a:cs typeface="Times New Roman" panose="02020603050405020304" pitchFamily="18" charset="0"/>
              </a:rPr>
              <a:t>chồng </a:t>
            </a:r>
            <a:r>
              <a:rPr lang="vi-VN" sz="2000" dirty="0" smtClean="0">
                <a:latin typeface="Times New Roman" panose="02020603050405020304" pitchFamily="18" charset="0"/>
                <a:cs typeface="Times New Roman" panose="02020603050405020304" pitchFamily="18" charset="0"/>
              </a:rPr>
              <a:t>đổ xăng đốt </a:t>
            </a:r>
            <a:r>
              <a:rPr lang="vi-VN" sz="2000" dirty="0">
                <a:latin typeface="Times New Roman" panose="02020603050405020304" pitchFamily="18" charset="0"/>
                <a:cs typeface="Times New Roman" panose="02020603050405020304" pitchFamily="18" charset="0"/>
              </a:rPr>
              <a:t>tại nhà </a:t>
            </a:r>
            <a:r>
              <a:rPr lang="vi-VN" sz="2000" dirty="0" smtClean="0">
                <a:latin typeface="Times New Roman" panose="02020603050405020304" pitchFamily="18" charset="0"/>
                <a:cs typeface="Times New Roman" panose="02020603050405020304" pitchFamily="18" charset="0"/>
              </a:rPr>
              <a:t>riêng</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274642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0832" y="651510"/>
            <a:ext cx="10713780" cy="5259712"/>
          </a:xfrm>
        </p:spPr>
        <p:txBody>
          <a:bodyPr>
            <a:noAutofit/>
          </a:bodyPr>
          <a:lstStyle/>
          <a:p>
            <a:pPr marL="0" indent="0" algn="just">
              <a:spcBef>
                <a:spcPts val="0"/>
              </a:spcBef>
              <a:buNone/>
            </a:pPr>
            <a:r>
              <a:rPr lang="en-US" sz="3000" b="1" dirty="0" err="1" smtClean="0">
                <a:solidFill>
                  <a:srgbClr val="002060"/>
                </a:solidFill>
                <a:latin typeface="Times New Roman" panose="02020603050405020304" pitchFamily="18" charset="0"/>
                <a:cs typeface="Times New Roman" panose="02020603050405020304" pitchFamily="18" charset="0"/>
              </a:rPr>
              <a:t>Điều</a:t>
            </a:r>
            <a:r>
              <a:rPr lang="en-US" sz="3000" b="1" dirty="0" smtClean="0">
                <a:solidFill>
                  <a:srgbClr val="002060"/>
                </a:solidFill>
                <a:latin typeface="Times New Roman" panose="02020603050405020304" pitchFamily="18" charset="0"/>
                <a:cs typeface="Times New Roman" panose="02020603050405020304" pitchFamily="18" charset="0"/>
              </a:rPr>
              <a:t> 186. </a:t>
            </a:r>
            <a:r>
              <a:rPr lang="vi-VN" sz="3000" b="1" dirty="0" smtClean="0">
                <a:solidFill>
                  <a:srgbClr val="002060"/>
                </a:solidFill>
                <a:latin typeface="Times New Roman" panose="02020603050405020304" pitchFamily="18" charset="0"/>
                <a:cs typeface="Times New Roman" panose="02020603050405020304" pitchFamily="18" charset="0"/>
              </a:rPr>
              <a:t>Tội </a:t>
            </a:r>
            <a:r>
              <a:rPr lang="vi-VN" sz="3000" b="1" dirty="0">
                <a:solidFill>
                  <a:srgbClr val="002060"/>
                </a:solidFill>
                <a:latin typeface="Times New Roman" panose="02020603050405020304" pitchFamily="18" charset="0"/>
                <a:cs typeface="Times New Roman" panose="02020603050405020304" pitchFamily="18" charset="0"/>
              </a:rPr>
              <a:t>từ chối hoặc trốn tránh nghĩa vụ cấp dưỡng</a:t>
            </a:r>
            <a:endParaRPr lang="vi-VN" sz="3000" dirty="0">
              <a:solidFill>
                <a:srgbClr val="002060"/>
              </a:solidFill>
              <a:latin typeface="Times New Roman" panose="02020603050405020304" pitchFamily="18" charset="0"/>
              <a:cs typeface="Times New Roman" panose="02020603050405020304" pitchFamily="18" charset="0"/>
            </a:endParaRPr>
          </a:p>
          <a:p>
            <a:pPr marL="0" indent="0" algn="just">
              <a:spcBef>
                <a:spcPts val="600"/>
              </a:spcBef>
              <a:buNone/>
            </a:pPr>
            <a:r>
              <a:rPr lang="vi-VN" sz="3000" dirty="0">
                <a:solidFill>
                  <a:srgbClr val="002060"/>
                </a:solidFill>
                <a:latin typeface="Times New Roman" panose="02020603050405020304" pitchFamily="18" charset="0"/>
                <a:cs typeface="Times New Roman" panose="02020603050405020304" pitchFamily="18" charset="0"/>
              </a:rPr>
              <a:t>Người nào có nghĩa vụ cấp dưỡng và có khả năng thực tế để thực hiện việc cấp dưỡng đối với người mà mình có nghĩa vụ cấp dưỡng theo quy định của pháp luật mà từ chối hoặc trốn tránh nghĩa vụ cấp dưỡng, làm cho người được cấp dưỡng lâm vào tình trạng nguy hiểm đến tính mạng, sức khỏe hoặc đã bị xử phạt vi phạm hành chính về một trong các hành vi quy định tại Điều này mà còn vi phạm, nếu không thuộc trường hợp quy định tại Điều 380 của Bộ luật này, thì bị phạt cảnh cáo, phạt cải tạo không giam giữ đến 02 năm hoặc phạt tù từ 03 tháng đến 02 năm.</a:t>
            </a:r>
            <a:r>
              <a:rPr lang="vi-VN" sz="3000" b="1" dirty="0">
                <a:solidFill>
                  <a:srgbClr val="002060"/>
                </a:solidFill>
                <a:latin typeface="Times New Roman" panose="02020603050405020304" pitchFamily="18" charset="0"/>
                <a:cs typeface="Times New Roman" panose="02020603050405020304" pitchFamily="18" charset="0"/>
              </a:rPr>
              <a:t> </a:t>
            </a:r>
            <a:endParaRPr lang="vi-VN" sz="3000" dirty="0">
              <a:solidFill>
                <a:srgbClr val="002060"/>
              </a:solidFill>
            </a:endParaRPr>
          </a:p>
        </p:txBody>
      </p:sp>
    </p:spTree>
    <p:extLst>
      <p:ext uri="{BB962C8B-B14F-4D97-AF65-F5344CB8AC3E}">
        <p14:creationId xmlns:p14="http://schemas.microsoft.com/office/powerpoint/2010/main" val="418062760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22960" y="352697"/>
            <a:ext cx="10763793" cy="6204857"/>
          </a:xfrm>
          <a:prstGeom prst="rect">
            <a:avLst/>
          </a:prstGeom>
        </p:spPr>
      </p:pic>
    </p:spTree>
    <p:extLst>
      <p:ext uri="{BB962C8B-B14F-4D97-AF65-F5344CB8AC3E}">
        <p14:creationId xmlns:p14="http://schemas.microsoft.com/office/powerpoint/2010/main" val="2244515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35530" y="166910"/>
            <a:ext cx="7955279" cy="4692473"/>
          </a:xfrm>
          <a:prstGeom prst="rect">
            <a:avLst/>
          </a:prstGeom>
        </p:spPr>
      </p:pic>
      <p:sp>
        <p:nvSpPr>
          <p:cNvPr id="2" name="Title 1"/>
          <p:cNvSpPr>
            <a:spLocks noGrp="1"/>
          </p:cNvSpPr>
          <p:nvPr>
            <p:ph type="title"/>
          </p:nvPr>
        </p:nvSpPr>
        <p:spPr>
          <a:xfrm>
            <a:off x="4545874" y="166910"/>
            <a:ext cx="6958738" cy="4692473"/>
          </a:xfrm>
        </p:spPr>
        <p:txBody>
          <a:bodyPr/>
          <a:lstStyle/>
          <a:p>
            <a:endParaRPr lang="en-US" dirty="0"/>
          </a:p>
        </p:txBody>
      </p:sp>
      <p:sp>
        <p:nvSpPr>
          <p:cNvPr id="3" name="Content Placeholder 2"/>
          <p:cNvSpPr>
            <a:spLocks noGrp="1"/>
          </p:cNvSpPr>
          <p:nvPr>
            <p:ph idx="1"/>
          </p:nvPr>
        </p:nvSpPr>
        <p:spPr>
          <a:xfrm>
            <a:off x="653143" y="5003074"/>
            <a:ext cx="10851469" cy="1737360"/>
          </a:xfrm>
        </p:spPr>
        <p:txBody>
          <a:bodyPr>
            <a:normAutofit/>
          </a:bodyPr>
          <a:lstStyle/>
          <a:p>
            <a:pPr marL="0" indent="0" algn="just">
              <a:buNone/>
            </a:pPr>
            <a:r>
              <a:rPr lang="vi-VN" dirty="0"/>
              <a:t>Dương Công </a:t>
            </a:r>
            <a:r>
              <a:rPr lang="vi-VN" dirty="0" smtClean="0"/>
              <a:t>Trọng</a:t>
            </a:r>
            <a:r>
              <a:rPr lang="en-US" dirty="0" smtClean="0"/>
              <a:t>, </a:t>
            </a:r>
            <a:r>
              <a:rPr lang="vi-VN" dirty="0" smtClean="0"/>
              <a:t>trú </a:t>
            </a:r>
            <a:r>
              <a:rPr lang="vi-VN" dirty="0"/>
              <a:t>tại xã Đồng Ý, huyện Bắc Sơn</a:t>
            </a:r>
            <a:r>
              <a:rPr lang="vi-VN" dirty="0" smtClean="0"/>
              <a:t>, bị TAND tỉnh Lạng Sơn xử phạt 7 </a:t>
            </a:r>
            <a:r>
              <a:rPr lang="vi-VN" dirty="0"/>
              <a:t>năm tù giam về tội Giết </a:t>
            </a:r>
            <a:r>
              <a:rPr lang="vi-VN" dirty="0" smtClean="0"/>
              <a:t>người</a:t>
            </a:r>
            <a:r>
              <a:rPr lang="en-US" dirty="0" smtClean="0"/>
              <a:t>,</a:t>
            </a:r>
            <a:r>
              <a:rPr lang="vi-VN" dirty="0"/>
              <a:t> Hoàng Thị Sinh thường xuyên nghi ngờ chồng đi ngoại tình với người khác nên hai vợ chồng nảy sinh mâu thuẫn</a:t>
            </a:r>
            <a:r>
              <a:rPr lang="vi-VN" dirty="0" smtClean="0"/>
              <a:t>. Ngày 3/5/2016 bà Sinh </a:t>
            </a:r>
            <a:r>
              <a:rPr lang="vi-VN" dirty="0"/>
              <a:t>chửi bới Trọng rồi cầm gậy vụt và khóa cửa không cho chồng vào </a:t>
            </a:r>
            <a:r>
              <a:rPr lang="vi-VN" dirty="0" smtClean="0"/>
              <a:t>nhà. Khoảng 22h cùng ngày khi </a:t>
            </a:r>
            <a:r>
              <a:rPr lang="vi-VN" dirty="0"/>
              <a:t>Trọng đang nằm nghỉ ở trong nhà kho thì chị Sinh đã đạp cửa xông vào trên tay cầm theo con dao gọt hoa quả để đâm Trọng nhưng không trúng. Hai người giằng co nhau, Trọng lấy được dao và đâm lại chị </a:t>
            </a:r>
            <a:r>
              <a:rPr lang="vi-VN" dirty="0" smtClean="0"/>
              <a:t>Sinh bị chết.</a:t>
            </a:r>
            <a:endParaRPr lang="en-US" dirty="0"/>
          </a:p>
        </p:txBody>
      </p:sp>
    </p:spTree>
    <p:extLst>
      <p:ext uri="{BB962C8B-B14F-4D97-AF65-F5344CB8AC3E}">
        <p14:creationId xmlns:p14="http://schemas.microsoft.com/office/powerpoint/2010/main" val="253092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73337" y="467226"/>
            <a:ext cx="5554881" cy="5266824"/>
          </a:xfrm>
          <a:prstGeom prst="rect">
            <a:avLst/>
          </a:prstGeom>
        </p:spPr>
      </p:pic>
      <p:sp>
        <p:nvSpPr>
          <p:cNvPr id="2" name="Title 1"/>
          <p:cNvSpPr>
            <a:spLocks noGrp="1"/>
          </p:cNvSpPr>
          <p:nvPr>
            <p:ph type="title"/>
          </p:nvPr>
        </p:nvSpPr>
        <p:spPr>
          <a:xfrm>
            <a:off x="901337" y="624109"/>
            <a:ext cx="10603275" cy="5188862"/>
          </a:xfrm>
        </p:spPr>
        <p:txBody>
          <a:bodyPr/>
          <a:lstStyle/>
          <a:p>
            <a:r>
              <a:rPr lang="vi-VN" sz="2400" dirty="0" smtClean="0"/>
              <a:t>Đối tượng Nguyễn Hữu</a:t>
            </a:r>
            <a:br>
              <a:rPr lang="vi-VN" sz="2400" dirty="0" smtClean="0"/>
            </a:br>
            <a:r>
              <a:rPr lang="vi-VN" sz="2400" dirty="0" smtClean="0"/>
              <a:t>Thăng, Trú tại xã Tân </a:t>
            </a:r>
            <a:r>
              <a:rPr lang="vi-VN" sz="2400" dirty="0"/>
              <a:t>Tri,</a:t>
            </a:r>
            <a:br>
              <a:rPr lang="vi-VN" sz="2400" dirty="0"/>
            </a:br>
            <a:r>
              <a:rPr lang="vi-VN" sz="2400" dirty="0" smtClean="0"/>
              <a:t>huyện </a:t>
            </a:r>
            <a:r>
              <a:rPr lang="vi-VN" sz="2400" dirty="0"/>
              <a:t>Bắc Sơn  TAND tỉnh </a:t>
            </a:r>
            <a:r>
              <a:rPr lang="vi-VN" sz="2400" dirty="0" smtClean="0"/>
              <a:t/>
            </a:r>
            <a:br>
              <a:rPr lang="vi-VN" sz="2400" dirty="0" smtClean="0"/>
            </a:br>
            <a:r>
              <a:rPr lang="vi-VN" sz="2400" dirty="0" smtClean="0"/>
              <a:t>Lạng </a:t>
            </a:r>
            <a:r>
              <a:rPr lang="vi-VN" sz="2400" dirty="0"/>
              <a:t>Sơn đã tuyên phạt 30 </a:t>
            </a:r>
            <a:r>
              <a:rPr lang="vi-VN" sz="2400" dirty="0" smtClean="0"/>
              <a:t>tháng</a:t>
            </a:r>
            <a:br>
              <a:rPr lang="vi-VN" sz="2400" dirty="0" smtClean="0"/>
            </a:br>
            <a:r>
              <a:rPr lang="vi-VN" sz="2400" dirty="0" smtClean="0"/>
              <a:t>tù </a:t>
            </a:r>
            <a:r>
              <a:rPr lang="vi-VN" sz="2400" dirty="0"/>
              <a:t>giam về tội hiếp </a:t>
            </a:r>
            <a:r>
              <a:rPr lang="vi-VN" sz="2400" dirty="0" smtClean="0"/>
              <a:t>dâm.</a:t>
            </a:r>
            <a:endParaRPr lang="en-US" dirty="0"/>
          </a:p>
        </p:txBody>
      </p:sp>
      <p:sp>
        <p:nvSpPr>
          <p:cNvPr id="3" name="Content Placeholder 2"/>
          <p:cNvSpPr>
            <a:spLocks noGrp="1"/>
          </p:cNvSpPr>
          <p:nvPr>
            <p:ph idx="1"/>
          </p:nvPr>
        </p:nvSpPr>
        <p:spPr>
          <a:xfrm>
            <a:off x="901336" y="6322423"/>
            <a:ext cx="10603275" cy="483325"/>
          </a:xfrm>
        </p:spPr>
        <p:txBody>
          <a:bodyPr>
            <a:normAutofit/>
          </a:bodyPr>
          <a:lstStyle/>
          <a:p>
            <a:pPr marL="0" indent="0">
              <a:buNone/>
            </a:pPr>
            <a:r>
              <a:rPr lang="vi-VN" sz="2400" dirty="0" smtClean="0"/>
              <a:t> Vụ án </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Đổi</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Hai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dâm</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75966702"/>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5039</TotalTime>
  <Words>5207</Words>
  <Application>Microsoft Office PowerPoint</Application>
  <PresentationFormat>Widescreen</PresentationFormat>
  <Paragraphs>227</Paragraphs>
  <Slides>71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71</vt:i4>
      </vt:variant>
    </vt:vector>
  </HeadingPairs>
  <TitlesOfParts>
    <vt:vector size="79" baseType="lpstr">
      <vt:lpstr>Arial</vt:lpstr>
      <vt:lpstr>Arial</vt:lpstr>
      <vt:lpstr>Century Gothic</vt:lpstr>
      <vt:lpstr>inherit</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Đối tượng Nguyễn Hữu Thăng, Trú tại xã Tân Tri, huyện Bắc Sơn  TAND tỉnh  Lạng Sơn đã tuyên phạt 30 tháng tù giam về tội hiếp dâm.</vt:lpstr>
      <vt:lpstr>PowerPoint Presentation</vt:lpstr>
      <vt:lpstr>PowerPoint Presentation</vt:lpstr>
      <vt:lpstr>PHẦN I: SỰ CẦN THIẾT BAN HÀNH LUẬT PHÒNG, CHỐNG BẠO LỰC GIA ĐÌNH NĂM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Bố cục và phạm vi điều chỉnh </vt:lpstr>
      <vt:lpstr>2. Thế nào là hành vi bạo lực gia đình ? </vt:lpstr>
      <vt:lpstr>3. Các hành vi bạo lực gia đình ? </vt:lpstr>
      <vt:lpstr>3. Các hành vi bạo lực gia đình ? </vt:lpstr>
      <vt:lpstr>3. Các hành vi bạo lực gia đình ? </vt:lpstr>
      <vt:lpstr>3. Các hành vi bạo lực gia đình ? </vt:lpstr>
      <vt:lpstr>3. Các hành vi bạo lực gia đình ? </vt:lpstr>
      <vt:lpstr>4. Nguyên tắc phòng, chống bạo lực gia đình  </vt:lpstr>
      <vt:lpstr>PowerPoint Presentation</vt:lpstr>
      <vt:lpstr>5. Các hành vi bị nghiêm cấm trong phòng, chống bạo lực gia đình </vt:lpstr>
      <vt:lpstr>PowerPoint Presentation</vt:lpstr>
      <vt:lpstr>6. Tháng hành động quốc gia phòng, chống bạo lực gia đìnhTháng hành động quốc gia phòng, chống bạo lực gia đình được tổ chức vào tháng 6 hằng năm để thúc đẩy hoạt động phòng, chống bạo lực gia đình và tôn vinh giá trị gia đình.  </vt:lpstr>
      <vt:lpstr>7. Quyền và trách nhiệm của người bị bạo lực gia đình Người bị bạo lực gia đình có các quyền sau đây: </vt:lpstr>
      <vt:lpstr>PowerPoint Presentation</vt:lpstr>
      <vt:lpstr>  </vt:lpstr>
      <vt:lpstr>8. Trách nhiệm của người có hành vi bạo lực gia đình </vt:lpstr>
      <vt:lpstr>9. Trách nhiệm của thành viên gia đình trong phòng, chống bạo lực gia đình </vt:lpstr>
      <vt:lpstr>10. Quyền và trách nhiệm của cá nhân trong phòng, chống bạo lực gia đình </vt:lpstr>
      <vt:lpstr> </vt:lpstr>
      <vt:lpstr>PowerPoint Presentation</vt:lpstr>
      <vt:lpstr>PHÒNG NGỪA BẠO LỰC GIA ĐÌNH</vt:lpstr>
      <vt:lpstr>1. Mục đích, yêu cầu trong thông tin, truyền thông, giáo dục </vt:lpstr>
      <vt:lpstr>PowerPoint Presentation</vt:lpstr>
      <vt:lpstr>PowerPoint Presentation</vt:lpstr>
      <vt:lpstr>2. Nội dung thông tin, truyền thông, giáo dục </vt:lpstr>
      <vt:lpstr>3. Tư vấn về phòng, chống bạo lực gia đình </vt:lpstr>
      <vt:lpstr>4. Hòa giải trong phòng, chống bạo lực gia đình </vt:lpstr>
      <vt:lpstr>PowerPoint Presentation</vt:lpstr>
      <vt:lpstr>4. Chủ thể tiến hành hòa giải </vt:lpstr>
      <vt:lpstr>PowerPoint Presentation</vt:lpstr>
      <vt:lpstr>PowerPoint Presentation</vt:lpstr>
      <vt:lpstr>1. Báo tin, tố giác về hành vi bạo lực gia đình </vt:lpstr>
      <vt:lpstr>PowerPoint Presentation</vt:lpstr>
      <vt:lpstr>PowerPoint Presentation</vt:lpstr>
      <vt:lpstr>2. Xử lý tin báo, tố giác về hành vi bạo lực gia đình </vt:lpstr>
      <vt:lpstr>PowerPoint Presentation</vt:lpstr>
      <vt:lpstr>3. Sử dụng âm thanh, hình ảnh về hành vi bạo lực gia đình </vt:lpstr>
      <vt:lpstr>4. Biện pháp ngăn chặn hành vi bạo lực gia đình và bảo vệ, hỗ trợ người bị bạo lực gia đình  </vt:lpstr>
      <vt:lpstr>PowerPoint Presentation</vt:lpstr>
      <vt:lpstr>Xử lý vi phạm pháp luật về phòng, chống bạo lực gia đình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110</cp:revision>
  <dcterms:created xsi:type="dcterms:W3CDTF">2021-09-15T03:17:30Z</dcterms:created>
  <dcterms:modified xsi:type="dcterms:W3CDTF">2023-07-26T02:35:27Z</dcterms:modified>
</cp:coreProperties>
</file>