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8.jpg" ContentType="image/png"/>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48"/>
  </p:notesMasterIdLst>
  <p:sldIdLst>
    <p:sldId id="295" r:id="rId2"/>
    <p:sldId id="336" r:id="rId3"/>
    <p:sldId id="296" r:id="rId4"/>
    <p:sldId id="297" r:id="rId5"/>
    <p:sldId id="298" r:id="rId6"/>
    <p:sldId id="258" r:id="rId7"/>
    <p:sldId id="337" r:id="rId8"/>
    <p:sldId id="299" r:id="rId9"/>
    <p:sldId id="300" r:id="rId10"/>
    <p:sldId id="301" r:id="rId11"/>
    <p:sldId id="302" r:id="rId12"/>
    <p:sldId id="304" r:id="rId13"/>
    <p:sldId id="305" r:id="rId14"/>
    <p:sldId id="306" r:id="rId15"/>
    <p:sldId id="307" r:id="rId16"/>
    <p:sldId id="257" r:id="rId17"/>
    <p:sldId id="261" r:id="rId18"/>
    <p:sldId id="308" r:id="rId19"/>
    <p:sldId id="310" r:id="rId20"/>
    <p:sldId id="309"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265" r:id="rId36"/>
    <p:sldId id="325" r:id="rId37"/>
    <p:sldId id="326" r:id="rId38"/>
    <p:sldId id="327" r:id="rId39"/>
    <p:sldId id="329" r:id="rId40"/>
    <p:sldId id="330" r:id="rId41"/>
    <p:sldId id="331" r:id="rId42"/>
    <p:sldId id="332" r:id="rId43"/>
    <p:sldId id="333" r:id="rId44"/>
    <p:sldId id="334" r:id="rId45"/>
    <p:sldId id="335" r:id="rId46"/>
    <p:sldId id="338"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FFCC"/>
    <a:srgbClr val="FFFF66"/>
    <a:srgbClr val="003399"/>
    <a:srgbClr val="051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408612-3632-43B2-AF7D-047AFC96BC7F}">
  <a:tblStyle styleId="{F2408612-3632-43B2-AF7D-047AFC96BC7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5E487E-A5AB-4BE9-AA58-30DDE8F107B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60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81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76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38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c2f9d8078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c2f9d8078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69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74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12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963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73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51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205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c2f9d8078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c2f9d8078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478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77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10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1469ec345d_76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1469ec345d_76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173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1469ec345d_76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1469ec345d_76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973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1469ec345d_76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1469ec345d_76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143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050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076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52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059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665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075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461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161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207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431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627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79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10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015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631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121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462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127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482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58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39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90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45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66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Google Shape;51;p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6025" y="0"/>
            <a:ext cx="9168125" cy="5163100"/>
            <a:chOff x="-6025" y="0"/>
            <a:chExt cx="9168125" cy="5163100"/>
          </a:xfrm>
        </p:grpSpPr>
        <p:sp>
          <p:nvSpPr>
            <p:cNvPr id="54" name="Google Shape;54;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0" name="Google Shape;60;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p:nvPr>
        </p:nvSpPr>
        <p:spPr>
          <a:xfrm>
            <a:off x="763756" y="2012608"/>
            <a:ext cx="7616537" cy="1159800"/>
          </a:xfrm>
          <a:prstGeom prst="rect">
            <a:avLst/>
          </a:prstGeom>
        </p:spPr>
        <p:txBody>
          <a:bodyPr spcFirstLastPara="1" vert="horz" wrap="square" lIns="91425" tIns="91425" rIns="91425" bIns="91425" rtlCol="0" anchor="ctr" anchorCtr="0">
            <a:noAutofit/>
          </a:bodyPr>
          <a:lstStyle/>
          <a:p>
            <a:r>
              <a:rPr lang="en-US" sz="2400" dirty="0">
                <a:solidFill>
                  <a:schemeClr val="accent3">
                    <a:lumMod val="50000"/>
                  </a:schemeClr>
                </a:solidFill>
                <a:latin typeface="Times New Roman" panose="02020603050405020304" pitchFamily="18" charset="0"/>
                <a:cs typeface="Times New Roman" panose="02020603050405020304" pitchFamily="18" charset="0"/>
              </a:rPr>
              <a:t>NỘI DUNG CƠ BẢN CỦA </a:t>
            </a:r>
            <a:br>
              <a:rPr lang="en-US" sz="2400" dirty="0">
                <a:solidFill>
                  <a:schemeClr val="accent3">
                    <a:lumMod val="50000"/>
                  </a:schemeClr>
                </a:solidFill>
                <a:latin typeface="Times New Roman" panose="02020603050405020304" pitchFamily="18" charset="0"/>
                <a:cs typeface="Times New Roman" panose="02020603050405020304" pitchFamily="18" charset="0"/>
              </a:rPr>
            </a:br>
            <a:r>
              <a:rPr lang="en-US" sz="2400" dirty="0">
                <a:solidFill>
                  <a:schemeClr val="accent3">
                    <a:lumMod val="50000"/>
                  </a:schemeClr>
                </a:solidFill>
                <a:latin typeface="Times New Roman" panose="02020603050405020304" pitchFamily="18" charset="0"/>
                <a:cs typeface="Times New Roman" panose="02020603050405020304" pitchFamily="18" charset="0"/>
              </a:rPr>
              <a:t>LUẬT BIÊN PHÒNG VIỆT NAM NĂM 2020</a:t>
            </a:r>
            <a:br>
              <a:rPr lang="en-US" sz="2400" dirty="0">
                <a:solidFill>
                  <a:schemeClr val="accent3">
                    <a:lumMod val="50000"/>
                  </a:schemeClr>
                </a:solidFill>
                <a:latin typeface="Times New Roman" panose="02020603050405020304" pitchFamily="18" charset="0"/>
                <a:cs typeface="Times New Roman" panose="02020603050405020304" pitchFamily="18" charset="0"/>
              </a:rPr>
            </a:br>
            <a:r>
              <a:rPr lang="en-US" sz="2400" i="1" dirty="0">
                <a:solidFill>
                  <a:schemeClr val="accent3">
                    <a:lumMod val="50000"/>
                  </a:schemeClr>
                </a:solidFill>
                <a:latin typeface="Times New Roman" panose="02020603050405020304" pitchFamily="18" charset="0"/>
                <a:cs typeface="Times New Roman" panose="02020603050405020304" pitchFamily="18" charset="0"/>
              </a:rPr>
              <a:t>(</a:t>
            </a:r>
            <a:r>
              <a:rPr lang="en-US" sz="2400" i="1" dirty="0" err="1">
                <a:solidFill>
                  <a:schemeClr val="accent3">
                    <a:lumMod val="50000"/>
                  </a:schemeClr>
                </a:solidFill>
                <a:latin typeface="Times New Roman" panose="02020603050405020304" pitchFamily="18" charset="0"/>
                <a:cs typeface="Times New Roman" panose="02020603050405020304" pitchFamily="18" charset="0"/>
              </a:rPr>
              <a:t>Có</a:t>
            </a:r>
            <a:r>
              <a:rPr lang="en-US" sz="2400" i="1" dirty="0">
                <a:solidFill>
                  <a:schemeClr val="accent3">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3">
                    <a:lumMod val="50000"/>
                  </a:schemeClr>
                </a:solidFill>
                <a:latin typeface="Times New Roman" panose="02020603050405020304" pitchFamily="18" charset="0"/>
                <a:cs typeface="Times New Roman" panose="02020603050405020304" pitchFamily="18" charset="0"/>
              </a:rPr>
              <a:t>hiệu</a:t>
            </a:r>
            <a:r>
              <a:rPr lang="en-US" sz="2400" i="1" dirty="0">
                <a:solidFill>
                  <a:schemeClr val="accent3">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3">
                    <a:lumMod val="50000"/>
                  </a:schemeClr>
                </a:solidFill>
                <a:latin typeface="Times New Roman" panose="02020603050405020304" pitchFamily="18" charset="0"/>
                <a:cs typeface="Times New Roman" panose="02020603050405020304" pitchFamily="18" charset="0"/>
              </a:rPr>
              <a:t>lực</a:t>
            </a:r>
            <a:r>
              <a:rPr lang="en-US" sz="2400" i="1" dirty="0">
                <a:solidFill>
                  <a:schemeClr val="accent3">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3">
                    <a:lumMod val="50000"/>
                  </a:schemeClr>
                </a:solidFill>
                <a:latin typeface="Times New Roman" panose="02020603050405020304" pitchFamily="18" charset="0"/>
                <a:cs typeface="Times New Roman" panose="02020603050405020304" pitchFamily="18" charset="0"/>
              </a:rPr>
              <a:t>từ</a:t>
            </a:r>
            <a:r>
              <a:rPr lang="en-US" sz="2400" i="1" dirty="0">
                <a:solidFill>
                  <a:schemeClr val="accent3">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3">
                    <a:lumMod val="50000"/>
                  </a:schemeClr>
                </a:solidFill>
                <a:latin typeface="Times New Roman" panose="02020603050405020304" pitchFamily="18" charset="0"/>
                <a:cs typeface="Times New Roman" panose="02020603050405020304" pitchFamily="18" charset="0"/>
              </a:rPr>
              <a:t>ngày</a:t>
            </a:r>
            <a:r>
              <a:rPr lang="en-US" sz="2400" i="1" dirty="0">
                <a:solidFill>
                  <a:schemeClr val="accent3">
                    <a:lumMod val="50000"/>
                  </a:schemeClr>
                </a:solidFill>
                <a:latin typeface="Times New Roman" panose="02020603050405020304" pitchFamily="18" charset="0"/>
                <a:cs typeface="Times New Roman" panose="02020603050405020304" pitchFamily="18" charset="0"/>
              </a:rPr>
              <a:t> 01/01/2022) </a:t>
            </a:r>
            <a:endParaRPr sz="2400" i="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283302" y="415637"/>
            <a:ext cx="6577445" cy="738664"/>
          </a:xfrm>
          <a:prstGeom prst="rect">
            <a:avLst/>
          </a:prstGeom>
          <a:noFill/>
        </p:spPr>
        <p:txBody>
          <a:bodyPr wrap="square" rtlCol="0">
            <a:spAutoFit/>
          </a:bodyPr>
          <a:lstStyle/>
          <a:p>
            <a:pPr algn="ctr"/>
            <a:r>
              <a:rPr lang="en-US" sz="2100" b="1" dirty="0">
                <a:solidFill>
                  <a:schemeClr val="accent6">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SỞ TƯ PHÁP TỈNH LẠNG SƠN</a:t>
            </a:r>
          </a:p>
          <a:p>
            <a:pPr algn="ctr"/>
            <a:r>
              <a:rPr lang="en-US" sz="2100" b="1" dirty="0">
                <a:solidFill>
                  <a:schemeClr val="accent6">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 PHỔ BIẾN GIÁO DỤC PHÁP LUẬT</a:t>
            </a:r>
          </a:p>
        </p:txBody>
      </p:sp>
    </p:spTree>
    <p:extLst>
      <p:ext uri="{BB962C8B-B14F-4D97-AF65-F5344CB8AC3E}">
        <p14:creationId xmlns:p14="http://schemas.microsoft.com/office/powerpoint/2010/main" val="2912298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2871315" y="159407"/>
            <a:ext cx="3030082" cy="4952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i="1" dirty="0" smtClean="0">
                <a:solidFill>
                  <a:schemeClr val="accent2">
                    <a:lumMod val="50000"/>
                  </a:schemeClr>
                </a:solidFill>
                <a:latin typeface="Times New Roman" panose="02020603050405020304" pitchFamily="18" charset="0"/>
                <a:cs typeface="Times New Roman" panose="02020603050405020304" pitchFamily="18" charset="0"/>
              </a:rPr>
              <a:t>Giải thích từ ngữ (Điều 2)</a:t>
            </a:r>
            <a:endParaRPr sz="2000"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74" name="Google Shape;174;p19"/>
          <p:cNvSpPr txBox="1">
            <a:spLocks noGrp="1"/>
          </p:cNvSpPr>
          <p:nvPr>
            <p:ph type="body" idx="1"/>
          </p:nvPr>
        </p:nvSpPr>
        <p:spPr>
          <a:xfrm>
            <a:off x="261300" y="654626"/>
            <a:ext cx="1984528" cy="4395355"/>
          </a:xfrm>
          <a:prstGeom prst="rect">
            <a:avLst/>
          </a:prstGeom>
        </p:spPr>
        <p:txBody>
          <a:bodyPr spcFirstLastPara="1" wrap="square" lIns="91425" tIns="91425" rIns="91425" bIns="91425" anchor="t" anchorCtr="0">
            <a:noAutofit/>
          </a:bodyPr>
          <a:lstStyle/>
          <a:p>
            <a:pPr marL="0" lvl="0" indent="0" algn="ctr">
              <a:buNone/>
            </a:pPr>
            <a:r>
              <a:rPr lang="en-US" sz="1800" b="1" i="1" dirty="0" err="1" smtClean="0">
                <a:solidFill>
                  <a:schemeClr val="bg1"/>
                </a:solidFill>
                <a:latin typeface="Times New Roman" panose="02020603050405020304" pitchFamily="18" charset="0"/>
                <a:cs typeface="Times New Roman" panose="02020603050405020304" pitchFamily="18" charset="0"/>
              </a:rPr>
              <a:t>Biên</a:t>
            </a:r>
            <a:r>
              <a:rPr lang="en-US" sz="1800" b="1" i="1" dirty="0" smtClean="0">
                <a:solidFill>
                  <a:schemeClr val="bg1"/>
                </a:solidFill>
                <a:latin typeface="Times New Roman" panose="02020603050405020304" pitchFamily="18" charset="0"/>
                <a:cs typeface="Times New Roman" panose="02020603050405020304" pitchFamily="18" charset="0"/>
              </a:rPr>
              <a:t> </a:t>
            </a:r>
            <a:r>
              <a:rPr lang="en-US" sz="1800" b="1" i="1" dirty="0" err="1" smtClean="0">
                <a:solidFill>
                  <a:schemeClr val="bg1"/>
                </a:solidFill>
                <a:latin typeface="Times New Roman" panose="02020603050405020304" pitchFamily="18" charset="0"/>
                <a:cs typeface="Times New Roman" panose="02020603050405020304" pitchFamily="18" charset="0"/>
              </a:rPr>
              <a:t>phòng</a:t>
            </a:r>
            <a:r>
              <a:rPr lang="en-US" sz="1800" b="1" i="1" dirty="0" smtClean="0">
                <a:solidFill>
                  <a:schemeClr val="bg1"/>
                </a:solidFill>
                <a:latin typeface="Times New Roman" panose="02020603050405020304" pitchFamily="18" charset="0"/>
                <a:cs typeface="Times New Roman" panose="02020603050405020304" pitchFamily="18" charset="0"/>
              </a:rPr>
              <a:t> </a:t>
            </a:r>
          </a:p>
          <a:p>
            <a:pPr marL="0" lvl="0" indent="0" algn="just">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tổng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hoạt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động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biện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pháp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bảo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vệ</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độc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lập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chủ</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quyền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thống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toàn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vẹn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lãnh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thổ</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Tổ</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quốc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bảo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đảm</a:t>
            </a:r>
            <a:r>
              <a:rPr lang="en-US" sz="1800" dirty="0" smtClean="0">
                <a:latin typeface="Times New Roman" panose="02020603050405020304" pitchFamily="18" charset="0"/>
                <a:cs typeface="Times New Roman" panose="02020603050405020304" pitchFamily="18" charset="0"/>
              </a:rPr>
              <a:t> an </a:t>
            </a:r>
            <a:r>
              <a:rPr lang="en-US" sz="1800" dirty="0" err="1" smtClean="0">
                <a:latin typeface="Times New Roman" panose="02020603050405020304" pitchFamily="18" charset="0"/>
                <a:cs typeface="Times New Roman" panose="02020603050405020304" pitchFamily="18" charset="0"/>
              </a:rPr>
              <a:t>ninh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trật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tự</a:t>
            </a:r>
            <a:r>
              <a:rPr lang="en-US" sz="1800" dirty="0" smtClean="0">
                <a:latin typeface="Times New Roman" panose="02020603050405020304" pitchFamily="18" charset="0"/>
                <a:cs typeface="Times New Roman" panose="02020603050405020304" pitchFamily="18" charset="0"/>
              </a:rPr>
              <a:t>, an </a:t>
            </a:r>
            <a:r>
              <a:rPr lang="en-US" sz="1800" dirty="0" err="1" smtClean="0">
                <a:latin typeface="Times New Roman" panose="02020603050405020304" pitchFamily="18" charset="0"/>
                <a:cs typeface="Times New Roman" panose="02020603050405020304" pitchFamily="18" charset="0"/>
              </a:rPr>
              <a:t>toàn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xã</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hội</a:t>
            </a:r>
            <a:r>
              <a:rPr lang="en-US" sz="1800" dirty="0" smtClean="0">
                <a:latin typeface="Times New Roman" panose="02020603050405020304" pitchFamily="18" charset="0"/>
                <a:cs typeface="Times New Roman" panose="02020603050405020304" pitchFamily="18" charset="0"/>
              </a:rPr>
              <a:t> ở </a:t>
            </a:r>
            <a:r>
              <a:rPr lang="en-US" sz="1800" dirty="0" err="1" smtClean="0">
                <a:latin typeface="Times New Roman" panose="02020603050405020304" pitchFamily="18" charset="0"/>
                <a:cs typeface="Times New Roman" panose="02020603050405020304" pitchFamily="18" charset="0"/>
              </a:rPr>
              <a:t>khu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vực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biên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giới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bằng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sức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mạnh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tổng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hợp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toàn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dân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tộc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khoản</a:t>
            </a:r>
            <a:r>
              <a:rPr lang="en-US" sz="1800" dirty="0" smtClean="0">
                <a:latin typeface="Times New Roman" panose="02020603050405020304" pitchFamily="18" charset="0"/>
                <a:cs typeface="Times New Roman" panose="02020603050405020304" pitchFamily="18" charset="0"/>
              </a:rPr>
              <a:t> 1 </a:t>
            </a:r>
            <a:r>
              <a:rPr lang="en-US" sz="1800" dirty="0" err="1" smtClean="0">
                <a:latin typeface="Times New Roman" panose="02020603050405020304" pitchFamily="18" charset="0"/>
                <a:cs typeface="Times New Roman" panose="02020603050405020304" pitchFamily="18" charset="0"/>
              </a:rPr>
              <a:t>Điều</a:t>
            </a:r>
            <a:r>
              <a:rPr lang="en-US" sz="1800" dirty="0" smtClean="0">
                <a:latin typeface="Times New Roman" panose="02020603050405020304" pitchFamily="18" charset="0"/>
                <a:cs typeface="Times New Roman" panose="02020603050405020304" pitchFamily="18" charset="0"/>
              </a:rPr>
              <a:t> 2).</a:t>
            </a:r>
            <a:endParaRPr sz="1800" dirty="0">
              <a:latin typeface="Times New Roman" panose="02020603050405020304" pitchFamily="18" charset="0"/>
              <a:cs typeface="Times New Roman" panose="02020603050405020304" pitchFamily="18" charset="0"/>
            </a:endParaRPr>
          </a:p>
        </p:txBody>
      </p:sp>
      <p:sp>
        <p:nvSpPr>
          <p:cNvPr id="175" name="Google Shape;175;p19"/>
          <p:cNvSpPr txBox="1">
            <a:spLocks noGrp="1"/>
          </p:cNvSpPr>
          <p:nvPr>
            <p:ph type="body" idx="2"/>
          </p:nvPr>
        </p:nvSpPr>
        <p:spPr>
          <a:xfrm>
            <a:off x="2328956" y="654627"/>
            <a:ext cx="1943100" cy="4395354"/>
          </a:xfrm>
          <a:prstGeom prst="rect">
            <a:avLst/>
          </a:prstGeom>
        </p:spPr>
        <p:txBody>
          <a:bodyPr spcFirstLastPara="1" wrap="square" lIns="91425" tIns="91425" rIns="91425" bIns="91425" anchor="t" anchorCtr="0">
            <a:noAutofit/>
          </a:bodyPr>
          <a:lstStyle/>
          <a:p>
            <a:pPr marL="0" lvl="0" indent="0" algn="ctr">
              <a:buNone/>
            </a:pPr>
            <a:r>
              <a:rPr lang="vi-VN" sz="1800" b="1" i="1" dirty="0">
                <a:solidFill>
                  <a:schemeClr val="tx1">
                    <a:lumMod val="90000"/>
                    <a:lumOff val="10000"/>
                  </a:schemeClr>
                </a:solidFill>
                <a:latin typeface="Times New Roman" panose="02020603050405020304" pitchFamily="18" charset="0"/>
                <a:cs typeface="Times New Roman" panose="02020603050405020304" pitchFamily="18" charset="0"/>
              </a:rPr>
              <a:t>Nền biên phòng toàn dân</a:t>
            </a:r>
            <a:r>
              <a:rPr lang="vi-VN" sz="1800" b="1"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800"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0" lvl="0" indent="0" algn="just">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vi-VN" sz="1800" dirty="0" smtClean="0">
                <a:solidFill>
                  <a:schemeClr val="tx1">
                    <a:lumMod val="90000"/>
                    <a:lumOff val="10000"/>
                  </a:schemeClr>
                </a:solidFill>
                <a:latin typeface="Times New Roman" panose="02020603050405020304" pitchFamily="18" charset="0"/>
                <a:cs typeface="Times New Roman" panose="02020603050405020304" pitchFamily="18" charset="0"/>
              </a:rPr>
              <a:t>là </a:t>
            </a:r>
            <a:r>
              <a:rPr lang="vi-VN" sz="1800" dirty="0">
                <a:solidFill>
                  <a:schemeClr val="tx1">
                    <a:lumMod val="90000"/>
                    <a:lumOff val="10000"/>
                  </a:schemeClr>
                </a:solidFill>
                <a:latin typeface="Times New Roman" panose="02020603050405020304" pitchFamily="18" charset="0"/>
                <a:cs typeface="Times New Roman" panose="02020603050405020304" pitchFamily="18" charset="0"/>
              </a:rPr>
              <a:t>sức mạnh biên phòng của đất nước, được xây dựng trên nền tảng chính trị, tinh thần và các nguồn lực với phương châm toàn dân, toàn diện, độc lập, tự chủ, tự cường (khoản 2 Điều 2).</a:t>
            </a:r>
            <a:endParaRPr sz="18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176" name="Google Shape;176;p19"/>
          <p:cNvSpPr txBox="1">
            <a:spLocks noGrp="1"/>
          </p:cNvSpPr>
          <p:nvPr>
            <p:ph type="body" idx="3"/>
          </p:nvPr>
        </p:nvSpPr>
        <p:spPr>
          <a:xfrm>
            <a:off x="4355184" y="654625"/>
            <a:ext cx="2088571" cy="4395355"/>
          </a:xfrm>
          <a:prstGeom prst="rect">
            <a:avLst/>
          </a:prstGeom>
        </p:spPr>
        <p:txBody>
          <a:bodyPr spcFirstLastPara="1" wrap="square" lIns="91425" tIns="91425" rIns="91425" bIns="91425" anchor="t" anchorCtr="0">
            <a:noAutofit/>
          </a:bodyPr>
          <a:lstStyle/>
          <a:p>
            <a:pPr marL="0" lvl="0" indent="0" algn="ctr">
              <a:buNone/>
            </a:pPr>
            <a:r>
              <a:rPr lang="vi-VN" sz="1800" b="1" i="1" dirty="0">
                <a:latin typeface="+mj-lt"/>
              </a:rPr>
              <a:t>Thế trận biên phòng toàn dân </a:t>
            </a:r>
            <a:endParaRPr lang="en-US" sz="1800" b="1" i="1" dirty="0" smtClean="0">
              <a:latin typeface="+mj-lt"/>
            </a:endParaRPr>
          </a:p>
          <a:p>
            <a:pPr marL="0" lvl="0" indent="0" algn="just">
              <a:buNone/>
            </a:pPr>
            <a:r>
              <a:rPr lang="en-US" sz="1800" dirty="0" smtClean="0">
                <a:latin typeface="+mj-lt"/>
              </a:rPr>
              <a:t>       </a:t>
            </a:r>
            <a:r>
              <a:rPr lang="vi-VN" sz="1800" dirty="0" smtClean="0">
                <a:latin typeface="+mj-lt"/>
              </a:rPr>
              <a:t>là </a:t>
            </a:r>
            <a:r>
              <a:rPr lang="vi-VN" sz="1800" dirty="0">
                <a:latin typeface="+mj-lt"/>
              </a:rPr>
              <a:t>việc tổ chức, triển khai, bố trí lực lượng và các nguồn lực cần thiết để thực hiện nhiệm vụ biên phòng phù hợp với Chiến lược bảo vệ biên giới quốc gia (khoản 3 Điều 2).</a:t>
            </a:r>
            <a:endParaRPr sz="1800" dirty="0">
              <a:latin typeface="+mj-lt"/>
            </a:endParaRPr>
          </a:p>
        </p:txBody>
      </p:sp>
      <p:sp>
        <p:nvSpPr>
          <p:cNvPr id="7" name="Google Shape;176;p19"/>
          <p:cNvSpPr txBox="1">
            <a:spLocks/>
          </p:cNvSpPr>
          <p:nvPr/>
        </p:nvSpPr>
        <p:spPr>
          <a:xfrm>
            <a:off x="6526883" y="654624"/>
            <a:ext cx="2369127" cy="43953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1pPr>
            <a:lvl2pPr marL="914400" marR="0" lvl="1"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2pPr>
            <a:lvl3pPr marL="1371600" marR="0" lvl="2"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3pPr>
            <a:lvl4pPr marL="1828800" marR="0" lvl="3"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4pPr>
            <a:lvl5pPr marL="2286000" marR="0" lvl="4"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5pPr>
            <a:lvl6pPr marL="2743200" marR="0" lvl="5"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6pPr>
            <a:lvl7pPr marL="3200400" marR="0" lvl="6"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7pPr>
            <a:lvl8pPr marL="3657600" marR="0" lvl="7"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8pPr>
            <a:lvl9pPr marL="4114800" marR="0" lvl="8"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9pPr>
          </a:lstStyle>
          <a:p>
            <a:pPr marL="0" indent="0" algn="ctr">
              <a:buNone/>
            </a:pPr>
            <a:r>
              <a:rPr lang="vi-VN" sz="1800" b="1" i="1" dirty="0">
                <a:solidFill>
                  <a:schemeClr val="accent1">
                    <a:lumMod val="90000"/>
                    <a:lumOff val="10000"/>
                  </a:schemeClr>
                </a:solidFill>
                <a:latin typeface="Times New Roman" panose="02020603050405020304" pitchFamily="18" charset="0"/>
                <a:cs typeface="Times New Roman" panose="02020603050405020304" pitchFamily="18" charset="0"/>
              </a:rPr>
              <a:t>Vành đai biên giới </a:t>
            </a:r>
            <a:endParaRPr lang="en-US" sz="1800" b="1" i="1" dirty="0" smtClean="0">
              <a:solidFill>
                <a:schemeClr val="accent1">
                  <a:lumMod val="90000"/>
                  <a:lumOff val="10000"/>
                </a:schemeClr>
              </a:solidFill>
              <a:latin typeface="Times New Roman" panose="02020603050405020304" pitchFamily="18" charset="0"/>
              <a:cs typeface="Times New Roman" panose="02020603050405020304" pitchFamily="18" charset="0"/>
            </a:endParaRPr>
          </a:p>
          <a:p>
            <a:pPr marL="0" indent="0" algn="just">
              <a:buNone/>
            </a:pPr>
            <a:r>
              <a:rPr lang="en-US" sz="1800" dirty="0" smtClean="0">
                <a:solidFill>
                  <a:schemeClr val="accent1">
                    <a:lumMod val="90000"/>
                    <a:lumOff val="10000"/>
                  </a:schemeClr>
                </a:solidFill>
                <a:latin typeface="Times New Roman" panose="02020603050405020304" pitchFamily="18" charset="0"/>
                <a:cs typeface="Times New Roman" panose="02020603050405020304" pitchFamily="18" charset="0"/>
              </a:rPr>
              <a:t>       </a:t>
            </a:r>
            <a:r>
              <a:rPr lang="vi-VN" sz="1800" dirty="0" smtClean="0">
                <a:solidFill>
                  <a:schemeClr val="accent1">
                    <a:lumMod val="90000"/>
                    <a:lumOff val="10000"/>
                  </a:schemeClr>
                </a:solidFill>
                <a:latin typeface="Times New Roman" panose="02020603050405020304" pitchFamily="18" charset="0"/>
                <a:cs typeface="Times New Roman" panose="02020603050405020304" pitchFamily="18" charset="0"/>
              </a:rPr>
              <a:t>là </a:t>
            </a:r>
            <a:r>
              <a:rPr lang="vi-VN" sz="1800" dirty="0">
                <a:solidFill>
                  <a:schemeClr val="accent1">
                    <a:lumMod val="90000"/>
                    <a:lumOff val="10000"/>
                  </a:schemeClr>
                </a:solidFill>
                <a:latin typeface="Times New Roman" panose="02020603050405020304" pitchFamily="18" charset="0"/>
                <a:cs typeface="Times New Roman" panose="02020603050405020304" pitchFamily="18" charset="0"/>
              </a:rPr>
              <a:t>phần lãnh thổ từ đường biên giới quốc gia trên đất liền trở vào từ 100 m đến 1.000 m do Hội đồng nhân dân cấp tỉnh nơi có biên giới quốc gia quyết định, trường hợp đặc biệt do Thủ tướng Chính phủ quyết định (khoản 4 Điều 2).</a:t>
            </a:r>
            <a:endParaRPr lang="en-US" sz="1800" dirty="0">
              <a:solidFill>
                <a:schemeClr val="accent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390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anim calcmode="lin" valueType="num">
                                      <p:cBhvr>
                                        <p:cTn id="8" dur="1000" fill="hold"/>
                                        <p:tgtEl>
                                          <p:spTgt spid="173"/>
                                        </p:tgtEl>
                                        <p:attrNameLst>
                                          <p:attrName>ppt_x</p:attrName>
                                        </p:attrNameLst>
                                      </p:cBhvr>
                                      <p:tavLst>
                                        <p:tav tm="0">
                                          <p:val>
                                            <p:strVal val="#ppt_x"/>
                                          </p:val>
                                        </p:tav>
                                        <p:tav tm="100000">
                                          <p:val>
                                            <p:strVal val="#ppt_x"/>
                                          </p:val>
                                        </p:tav>
                                      </p:tavLst>
                                    </p:anim>
                                    <p:anim calcmode="lin" valueType="num">
                                      <p:cBhvr>
                                        <p:cTn id="9"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
                                            <p:txEl>
                                              <p:pRg st="0" end="0"/>
                                            </p:txEl>
                                          </p:spTgt>
                                        </p:tgtEl>
                                        <p:attrNameLst>
                                          <p:attrName>style.visibility</p:attrName>
                                        </p:attrNameLst>
                                      </p:cBhvr>
                                      <p:to>
                                        <p:strVal val="visible"/>
                                      </p:to>
                                    </p:set>
                                    <p:animEffect transition="in" filter="fade">
                                      <p:cBhvr>
                                        <p:cTn id="14" dur="1000"/>
                                        <p:tgtEl>
                                          <p:spTgt spid="174">
                                            <p:txEl>
                                              <p:pRg st="0" end="0"/>
                                            </p:txEl>
                                          </p:spTgt>
                                        </p:tgtEl>
                                      </p:cBhvr>
                                    </p:animEffect>
                                    <p:anim calcmode="lin" valueType="num">
                                      <p:cBhvr>
                                        <p:cTn id="15" dur="1000" fill="hold"/>
                                        <p:tgtEl>
                                          <p:spTgt spid="17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
                                            <p:txEl>
                                              <p:pRg st="1" end="1"/>
                                            </p:txEl>
                                          </p:spTgt>
                                        </p:tgtEl>
                                        <p:attrNameLst>
                                          <p:attrName>style.visibility</p:attrName>
                                        </p:attrNameLst>
                                      </p:cBhvr>
                                      <p:to>
                                        <p:strVal val="visible"/>
                                      </p:to>
                                    </p:set>
                                    <p:animEffect transition="in" filter="fade">
                                      <p:cBhvr>
                                        <p:cTn id="21" dur="1000"/>
                                        <p:tgtEl>
                                          <p:spTgt spid="174">
                                            <p:txEl>
                                              <p:pRg st="1" end="1"/>
                                            </p:txEl>
                                          </p:spTgt>
                                        </p:tgtEl>
                                      </p:cBhvr>
                                    </p:animEffect>
                                    <p:anim calcmode="lin" valueType="num">
                                      <p:cBhvr>
                                        <p:cTn id="22" dur="1000" fill="hold"/>
                                        <p:tgtEl>
                                          <p:spTgt spid="17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5">
                                            <p:txEl>
                                              <p:pRg st="0" end="0"/>
                                            </p:txEl>
                                          </p:spTgt>
                                        </p:tgtEl>
                                        <p:attrNameLst>
                                          <p:attrName>style.visibility</p:attrName>
                                        </p:attrNameLst>
                                      </p:cBhvr>
                                      <p:to>
                                        <p:strVal val="visible"/>
                                      </p:to>
                                    </p:set>
                                    <p:animEffect transition="in" filter="fade">
                                      <p:cBhvr>
                                        <p:cTn id="28" dur="1000"/>
                                        <p:tgtEl>
                                          <p:spTgt spid="175">
                                            <p:txEl>
                                              <p:pRg st="0" end="0"/>
                                            </p:txEl>
                                          </p:spTgt>
                                        </p:tgtEl>
                                      </p:cBhvr>
                                    </p:animEffect>
                                    <p:anim calcmode="lin" valueType="num">
                                      <p:cBhvr>
                                        <p:cTn id="29" dur="10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5">
                                            <p:txEl>
                                              <p:pRg st="1" end="1"/>
                                            </p:txEl>
                                          </p:spTgt>
                                        </p:tgtEl>
                                        <p:attrNameLst>
                                          <p:attrName>style.visibility</p:attrName>
                                        </p:attrNameLst>
                                      </p:cBhvr>
                                      <p:to>
                                        <p:strVal val="visible"/>
                                      </p:to>
                                    </p:set>
                                    <p:animEffect transition="in" filter="fade">
                                      <p:cBhvr>
                                        <p:cTn id="35" dur="1000"/>
                                        <p:tgtEl>
                                          <p:spTgt spid="175">
                                            <p:txEl>
                                              <p:pRg st="1" end="1"/>
                                            </p:txEl>
                                          </p:spTgt>
                                        </p:tgtEl>
                                      </p:cBhvr>
                                    </p:animEffect>
                                    <p:anim calcmode="lin" valueType="num">
                                      <p:cBhvr>
                                        <p:cTn id="36" dur="1000" fill="hold"/>
                                        <p:tgtEl>
                                          <p:spTgt spid="17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6">
                                            <p:txEl>
                                              <p:pRg st="0" end="0"/>
                                            </p:txEl>
                                          </p:spTgt>
                                        </p:tgtEl>
                                        <p:attrNameLst>
                                          <p:attrName>style.visibility</p:attrName>
                                        </p:attrNameLst>
                                      </p:cBhvr>
                                      <p:to>
                                        <p:strVal val="visible"/>
                                      </p:to>
                                    </p:set>
                                    <p:animEffect transition="in" filter="fade">
                                      <p:cBhvr>
                                        <p:cTn id="42" dur="1000"/>
                                        <p:tgtEl>
                                          <p:spTgt spid="176">
                                            <p:txEl>
                                              <p:pRg st="0" end="0"/>
                                            </p:txEl>
                                          </p:spTgt>
                                        </p:tgtEl>
                                      </p:cBhvr>
                                    </p:animEffect>
                                    <p:anim calcmode="lin" valueType="num">
                                      <p:cBhvr>
                                        <p:cTn id="43" dur="1000" fill="hold"/>
                                        <p:tgtEl>
                                          <p:spTgt spid="17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6">
                                            <p:txEl>
                                              <p:pRg st="1" end="1"/>
                                            </p:txEl>
                                          </p:spTgt>
                                        </p:tgtEl>
                                        <p:attrNameLst>
                                          <p:attrName>style.visibility</p:attrName>
                                        </p:attrNameLst>
                                      </p:cBhvr>
                                      <p:to>
                                        <p:strVal val="visible"/>
                                      </p:to>
                                    </p:set>
                                    <p:animEffect transition="in" filter="fade">
                                      <p:cBhvr>
                                        <p:cTn id="49" dur="1000"/>
                                        <p:tgtEl>
                                          <p:spTgt spid="176">
                                            <p:txEl>
                                              <p:pRg st="1" end="1"/>
                                            </p:txEl>
                                          </p:spTgt>
                                        </p:tgtEl>
                                      </p:cBhvr>
                                    </p:animEffect>
                                    <p:anim calcmode="lin" valueType="num">
                                      <p:cBhvr>
                                        <p:cTn id="50" dur="1000" fill="hold"/>
                                        <p:tgtEl>
                                          <p:spTgt spid="17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build="p"/>
      <p:bldP spid="175" grpId="0" build="p"/>
      <p:bldP spid="176"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430433" y="375184"/>
            <a:ext cx="8219073" cy="653516"/>
          </a:xfrm>
          <a:prstGeom prst="rect">
            <a:avLst/>
          </a:prstGeom>
        </p:spPr>
        <p:txBody>
          <a:bodyPr spcFirstLastPara="1" wrap="square" lIns="91425" tIns="91425" rIns="91425" bIns="91425" anchor="t" anchorCtr="0">
            <a:noAutofit/>
          </a:bodyPr>
          <a:lstStyle/>
          <a:p>
            <a:pPr lvl="0"/>
            <a:r>
              <a:rPr lang="en-US" sz="2300" i="1" dirty="0">
                <a:latin typeface="Times New Roman" panose="02020603050405020304" pitchFamily="18" charset="0"/>
                <a:cs typeface="Times New Roman" panose="02020603050405020304" pitchFamily="18" charset="0"/>
              </a:rPr>
              <a:t>C</a:t>
            </a:r>
            <a:r>
              <a:rPr lang="vi-VN" sz="2300" i="1" dirty="0" smtClean="0">
                <a:latin typeface="Times New Roman" panose="02020603050405020304" pitchFamily="18" charset="0"/>
                <a:cs typeface="Times New Roman" panose="02020603050405020304" pitchFamily="18" charset="0"/>
              </a:rPr>
              <a:t>hính </a:t>
            </a:r>
            <a:r>
              <a:rPr lang="vi-VN" sz="2300" i="1" dirty="0">
                <a:latin typeface="Times New Roman" panose="02020603050405020304" pitchFamily="18" charset="0"/>
                <a:cs typeface="Times New Roman" panose="02020603050405020304" pitchFamily="18" charset="0"/>
              </a:rPr>
              <a:t>sách của Nhà nước về biên phòng (Điều 3</a:t>
            </a:r>
            <a:r>
              <a:rPr lang="vi-VN" sz="2300" i="1" dirty="0" smtClean="0">
                <a:latin typeface="Times New Roman" panose="02020603050405020304" pitchFamily="18" charset="0"/>
                <a:cs typeface="Times New Roman" panose="02020603050405020304" pitchFamily="18" charset="0"/>
              </a:rPr>
              <a:t>)</a:t>
            </a:r>
            <a:r>
              <a:rPr lang="en-US" sz="2300" i="1" dirty="0" smtClean="0">
                <a:latin typeface="Times New Roman" panose="02020603050405020304" pitchFamily="18" charset="0"/>
                <a:cs typeface="Times New Roman" panose="02020603050405020304" pitchFamily="18" charset="0"/>
              </a:rPr>
              <a:t> (7 </a:t>
            </a:r>
            <a:r>
              <a:rPr lang="en-US" sz="2300" i="1" dirty="0" err="1" smtClean="0">
                <a:latin typeface="Times New Roman" panose="02020603050405020304" pitchFamily="18" charset="0"/>
                <a:cs typeface="Times New Roman" panose="02020603050405020304" pitchFamily="18" charset="0"/>
              </a:rPr>
              <a:t>chính</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sách</a:t>
            </a:r>
            <a:r>
              <a:rPr lang="en-US" sz="2300" i="1" dirty="0" smtClean="0">
                <a:latin typeface="Times New Roman" panose="02020603050405020304" pitchFamily="18" charset="0"/>
                <a:cs typeface="Times New Roman" panose="02020603050405020304" pitchFamily="18" charset="0"/>
              </a:rPr>
              <a:t>) </a:t>
            </a:r>
            <a:endParaRPr sz="2300" i="1" dirty="0">
              <a:latin typeface="Times New Roman" panose="02020603050405020304" pitchFamily="18" charset="0"/>
              <a:cs typeface="Times New Roman" panose="02020603050405020304" pitchFamily="18" charset="0"/>
            </a:endParaRPr>
          </a:p>
        </p:txBody>
      </p:sp>
      <p:sp>
        <p:nvSpPr>
          <p:cNvPr id="254" name="Google Shape;254;p28"/>
          <p:cNvSpPr txBox="1">
            <a:spLocks noGrp="1"/>
          </p:cNvSpPr>
          <p:nvPr>
            <p:ph type="body" idx="1"/>
          </p:nvPr>
        </p:nvSpPr>
        <p:spPr>
          <a:xfrm>
            <a:off x="329705" y="1131609"/>
            <a:ext cx="2888537" cy="3865416"/>
          </a:xfrm>
          <a:prstGeom prst="rect">
            <a:avLst/>
          </a:prstGeom>
        </p:spPr>
        <p:txBody>
          <a:bodyPr spcFirstLastPara="1" wrap="square" lIns="91425" tIns="91425" rIns="91425" bIns="91425" anchor="t" anchorCtr="0">
            <a:noAutofit/>
          </a:bodyPr>
          <a:lstStyle/>
          <a:p>
            <a:pPr marL="0" lvl="0" indent="0" algn="just">
              <a:buNone/>
            </a:pPr>
            <a:r>
              <a:rPr lang="en-US" sz="2000" dirty="0" smtClean="0">
                <a:latin typeface="Times New Roman" panose="02020603050405020304" pitchFamily="18" charset="0"/>
                <a:cs typeface="Times New Roman" panose="02020603050405020304" pitchFamily="18" charset="0"/>
              </a:rPr>
              <a:t>1. </a:t>
            </a:r>
            <a:r>
              <a:rPr lang="vi-VN" sz="2000" dirty="0" smtClean="0">
                <a:latin typeface="Times New Roman" panose="02020603050405020304" pitchFamily="18" charset="0"/>
                <a:cs typeface="Times New Roman" panose="02020603050405020304" pitchFamily="18" charset="0"/>
              </a:rPr>
              <a:t>Thực </a:t>
            </a:r>
            <a:r>
              <a:rPr lang="vi-VN" sz="2000" dirty="0">
                <a:latin typeface="Times New Roman" panose="02020603050405020304" pitchFamily="18" charset="0"/>
                <a:cs typeface="Times New Roman" panose="02020603050405020304" pitchFamily="18" charset="0"/>
              </a:rPr>
              <a:t>hiện chính sách độc lập, chủ quyền, thống nhất, toàn vẹn lãnh thổ; xây dựng biên giới hòa bình, hữu nghị, hợp tác và phát triển, ổn định lâu dài với các nước có chung đường biên giới; mở rộng hợp tác quốc tế, đối ngoại quốc phòng, an ninh, đối ngoại biên phòng và đối ngoại nhân dân.</a:t>
            </a:r>
            <a:endParaRPr sz="2000" dirty="0">
              <a:latin typeface="Times New Roman" panose="02020603050405020304" pitchFamily="18" charset="0"/>
              <a:cs typeface="Times New Roman" panose="02020603050405020304" pitchFamily="18" charset="0"/>
            </a:endParaRPr>
          </a:p>
        </p:txBody>
      </p:sp>
      <p:sp>
        <p:nvSpPr>
          <p:cNvPr id="255" name="Google Shape;255;p28"/>
          <p:cNvSpPr txBox="1">
            <a:spLocks noGrp="1"/>
          </p:cNvSpPr>
          <p:nvPr>
            <p:ph type="body" idx="2"/>
          </p:nvPr>
        </p:nvSpPr>
        <p:spPr>
          <a:xfrm>
            <a:off x="3371622" y="1131108"/>
            <a:ext cx="2914878" cy="3865917"/>
          </a:xfrm>
          <a:prstGeom prst="rect">
            <a:avLst/>
          </a:prstGeom>
        </p:spPr>
        <p:txBody>
          <a:bodyPr spcFirstLastPara="1" wrap="square" lIns="91425" tIns="91425" rIns="91425" bIns="91425" anchor="t" anchorCtr="0">
            <a:noAutofit/>
          </a:bodyPr>
          <a:lstStyle/>
          <a:p>
            <a:pPr marL="0" lvl="0" indent="0" algn="just">
              <a:buNone/>
            </a:pPr>
            <a:r>
              <a:rPr lang="en-US" sz="2000" dirty="0" smtClean="0">
                <a:solidFill>
                  <a:schemeClr val="accent1">
                    <a:lumMod val="90000"/>
                    <a:lumOff val="10000"/>
                  </a:schemeClr>
                </a:solidFill>
                <a:latin typeface="Times New Roman" panose="02020603050405020304" pitchFamily="18" charset="0"/>
                <a:cs typeface="Times New Roman" panose="02020603050405020304" pitchFamily="18" charset="0"/>
              </a:rPr>
              <a:t>2. </a:t>
            </a:r>
            <a:r>
              <a:rPr lang="vi-VN" sz="2000" dirty="0" smtClean="0">
                <a:solidFill>
                  <a:schemeClr val="accent1">
                    <a:lumMod val="90000"/>
                    <a:lumOff val="10000"/>
                  </a:schemeClr>
                </a:solidFill>
                <a:latin typeface="Times New Roman" panose="02020603050405020304" pitchFamily="18" charset="0"/>
                <a:cs typeface="Times New Roman" panose="02020603050405020304" pitchFamily="18" charset="0"/>
              </a:rPr>
              <a:t>Giải </a:t>
            </a:r>
            <a:r>
              <a:rPr lang="vi-VN" sz="2000" dirty="0">
                <a:solidFill>
                  <a:schemeClr val="accent1">
                    <a:lumMod val="90000"/>
                    <a:lumOff val="10000"/>
                  </a:schemeClr>
                </a:solidFill>
                <a:latin typeface="Times New Roman" panose="02020603050405020304" pitchFamily="18" charset="0"/>
                <a:cs typeface="Times New Roman" panose="02020603050405020304" pitchFamily="18" charset="0"/>
              </a:rPr>
              <a:t>quyết các vấn đề biên giới quốc gia bằng biện pháp hòa bình trên cơ sở tôn trọng độc lập, chủ quyền, thống nhất, toàn vẹn lãnh thổ, lợi ích chính đáng của nhau, phù hợp với Hiến pháp, pháp luật Việt Nam và điều ước quốc tế mà nước Cộng hòa xã hội chủ nghĩa Việt Nam là thành viên.</a:t>
            </a:r>
            <a:endParaRPr sz="2000" dirty="0">
              <a:solidFill>
                <a:schemeClr val="accent1">
                  <a:lumMod val="90000"/>
                  <a:lumOff val="10000"/>
                </a:schemeClr>
              </a:solidFill>
              <a:latin typeface="Times New Roman" panose="02020603050405020304" pitchFamily="18" charset="0"/>
              <a:cs typeface="Times New Roman" panose="02020603050405020304" pitchFamily="18" charset="0"/>
            </a:endParaRPr>
          </a:p>
        </p:txBody>
      </p:sp>
      <p:sp>
        <p:nvSpPr>
          <p:cNvPr id="256" name="Google Shape;256;p28"/>
          <p:cNvSpPr txBox="1">
            <a:spLocks noGrp="1"/>
          </p:cNvSpPr>
          <p:nvPr>
            <p:ph type="body" idx="3"/>
          </p:nvPr>
        </p:nvSpPr>
        <p:spPr>
          <a:xfrm>
            <a:off x="6442364" y="1132109"/>
            <a:ext cx="2296390" cy="3489615"/>
          </a:xfrm>
          <a:prstGeom prst="rect">
            <a:avLst/>
          </a:prstGeom>
        </p:spPr>
        <p:txBody>
          <a:bodyPr spcFirstLastPara="1" wrap="square" lIns="91425" tIns="91425" rIns="91425" bIns="91425" anchor="t" anchorCtr="0">
            <a:noAutofit/>
          </a:bodyPr>
          <a:lstStyle/>
          <a:p>
            <a:pPr marL="0" lvl="0" indent="0" algn="just">
              <a:buNone/>
            </a:pP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3.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Sử</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dụng</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biện</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pháp</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chính</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đáng</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thích</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hợp</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bảo</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vệ</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độc</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lập</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chủ</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quyền</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thống</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nhất</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toàn</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vẹn</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lãnh</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thổ</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Tổ</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quốc</a:t>
            </a:r>
            <a:r>
              <a:rPr lang="en-US" sz="2000" dirty="0">
                <a:solidFill>
                  <a:schemeClr val="accent5">
                    <a:lumMod val="50000"/>
                  </a:schemeClr>
                </a:solidFill>
                <a:latin typeface="Times New Roman" panose="02020603050405020304" pitchFamily="18" charset="0"/>
                <a:cs typeface="Times New Roman" panose="02020603050405020304" pitchFamily="18" charset="0"/>
              </a:rPr>
              <a:t>.</a:t>
            </a:r>
            <a:endParaRPr sz="20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655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circle(in)">
                                      <p:cBhvr>
                                        <p:cTn id="7" dur="2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4">
                                            <p:txEl>
                                              <p:pRg st="0" end="0"/>
                                            </p:txEl>
                                          </p:spTgt>
                                        </p:tgtEl>
                                        <p:attrNameLst>
                                          <p:attrName>style.visibility</p:attrName>
                                        </p:attrNameLst>
                                      </p:cBhvr>
                                      <p:to>
                                        <p:strVal val="visible"/>
                                      </p:to>
                                    </p:set>
                                    <p:animEffect transition="in" filter="barn(inVertical)">
                                      <p:cBhvr>
                                        <p:cTn id="12" dur="500"/>
                                        <p:tgtEl>
                                          <p:spTgt spid="2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5">
                                            <p:txEl>
                                              <p:pRg st="0" end="0"/>
                                            </p:txEl>
                                          </p:spTgt>
                                        </p:tgtEl>
                                        <p:attrNameLst>
                                          <p:attrName>style.visibility</p:attrName>
                                        </p:attrNameLst>
                                      </p:cBhvr>
                                      <p:to>
                                        <p:strVal val="visible"/>
                                      </p:to>
                                    </p:set>
                                    <p:animEffect transition="in" filter="barn(inVertical)">
                                      <p:cBhvr>
                                        <p:cTn id="17" dur="500"/>
                                        <p:tgtEl>
                                          <p:spTgt spid="2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6">
                                            <p:txEl>
                                              <p:pRg st="0" end="0"/>
                                            </p:txEl>
                                          </p:spTgt>
                                        </p:tgtEl>
                                        <p:attrNameLst>
                                          <p:attrName>style.visibility</p:attrName>
                                        </p:attrNameLst>
                                      </p:cBhvr>
                                      <p:to>
                                        <p:strVal val="visible"/>
                                      </p:to>
                                    </p:set>
                                    <p:animEffect transition="in" filter="barn(inVertical)">
                                      <p:cBhvr>
                                        <p:cTn id="22" dur="500"/>
                                        <p:tgtEl>
                                          <p:spTgt spid="2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54" grpId="0" build="p"/>
      <p:bldP spid="255" grpId="0" build="p"/>
      <p:bldP spid="25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430433" y="146584"/>
            <a:ext cx="8219073" cy="857400"/>
          </a:xfrm>
          <a:prstGeom prst="rect">
            <a:avLst/>
          </a:prstGeom>
        </p:spPr>
        <p:txBody>
          <a:bodyPr spcFirstLastPara="1" wrap="square" lIns="91425" tIns="91425" rIns="91425" bIns="91425" anchor="t" anchorCtr="0">
            <a:noAutofit/>
          </a:bodyPr>
          <a:lstStyle/>
          <a:p>
            <a:pPr lvl="0"/>
            <a:r>
              <a:rPr lang="en-US" sz="2300" i="1" dirty="0">
                <a:latin typeface="Times New Roman" panose="02020603050405020304" pitchFamily="18" charset="0"/>
                <a:cs typeface="Times New Roman" panose="02020603050405020304" pitchFamily="18" charset="0"/>
              </a:rPr>
              <a:t>C</a:t>
            </a:r>
            <a:r>
              <a:rPr lang="vi-VN" sz="2300" i="1" dirty="0" smtClean="0">
                <a:latin typeface="Times New Roman" panose="02020603050405020304" pitchFamily="18" charset="0"/>
                <a:cs typeface="Times New Roman" panose="02020603050405020304" pitchFamily="18" charset="0"/>
              </a:rPr>
              <a:t>hính </a:t>
            </a:r>
            <a:r>
              <a:rPr lang="vi-VN" sz="2300" i="1" dirty="0">
                <a:latin typeface="Times New Roman" panose="02020603050405020304" pitchFamily="18" charset="0"/>
                <a:cs typeface="Times New Roman" panose="02020603050405020304" pitchFamily="18" charset="0"/>
              </a:rPr>
              <a:t>sách của Nhà nước về biên phòng (Điều 3</a:t>
            </a:r>
            <a:r>
              <a:rPr lang="vi-VN" sz="2300" i="1" dirty="0" smtClean="0">
                <a:latin typeface="Times New Roman" panose="02020603050405020304" pitchFamily="18" charset="0"/>
                <a:cs typeface="Times New Roman" panose="02020603050405020304" pitchFamily="18" charset="0"/>
              </a:rPr>
              <a:t>)</a:t>
            </a:r>
            <a:r>
              <a:rPr lang="en-US" sz="2300" i="1" dirty="0" smtClean="0">
                <a:latin typeface="Times New Roman" panose="02020603050405020304" pitchFamily="18" charset="0"/>
                <a:cs typeface="Times New Roman" panose="02020603050405020304" pitchFamily="18" charset="0"/>
              </a:rPr>
              <a:t> (7 </a:t>
            </a:r>
            <a:r>
              <a:rPr lang="en-US" sz="2300" i="1" dirty="0" err="1" smtClean="0">
                <a:latin typeface="Times New Roman" panose="02020603050405020304" pitchFamily="18" charset="0"/>
                <a:cs typeface="Times New Roman" panose="02020603050405020304" pitchFamily="18" charset="0"/>
              </a:rPr>
              <a:t>chính</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sách</a:t>
            </a:r>
            <a:r>
              <a:rPr lang="en-US" sz="2300" i="1" dirty="0" smtClean="0">
                <a:latin typeface="Times New Roman" panose="02020603050405020304" pitchFamily="18" charset="0"/>
                <a:cs typeface="Times New Roman" panose="02020603050405020304" pitchFamily="18" charset="0"/>
              </a:rPr>
              <a:t>) </a:t>
            </a:r>
            <a:endParaRPr sz="2300" i="1" dirty="0">
              <a:latin typeface="Times New Roman" panose="02020603050405020304" pitchFamily="18" charset="0"/>
              <a:cs typeface="Times New Roman" panose="02020603050405020304" pitchFamily="18" charset="0"/>
            </a:endParaRPr>
          </a:p>
        </p:txBody>
      </p:sp>
      <p:sp>
        <p:nvSpPr>
          <p:cNvPr id="254" name="Google Shape;254;p28"/>
          <p:cNvSpPr txBox="1">
            <a:spLocks noGrp="1"/>
          </p:cNvSpPr>
          <p:nvPr>
            <p:ph type="body" idx="1"/>
          </p:nvPr>
        </p:nvSpPr>
        <p:spPr>
          <a:xfrm>
            <a:off x="212224" y="720202"/>
            <a:ext cx="8437282" cy="1094978"/>
          </a:xfrm>
          <a:prstGeom prst="rect">
            <a:avLst/>
          </a:prstGeom>
        </p:spPr>
        <p:txBody>
          <a:bodyPr spcFirstLastPara="1" wrap="square" lIns="91425" tIns="91425" rIns="91425" bIns="91425" anchor="t" anchorCtr="0">
            <a:noAutofit/>
          </a:bodyPr>
          <a:lstStyle/>
          <a:p>
            <a:pPr marL="0" lvl="0" indent="0" algn="just">
              <a:buNone/>
            </a:pPr>
            <a:r>
              <a:rPr lang="en-US" sz="1900" dirty="0">
                <a:solidFill>
                  <a:schemeClr val="accent3">
                    <a:lumMod val="60000"/>
                    <a:lumOff val="40000"/>
                  </a:schemeClr>
                </a:solidFill>
                <a:latin typeface="Times New Roman" panose="02020603050405020304" pitchFamily="18" charset="0"/>
                <a:cs typeface="Times New Roman" panose="02020603050405020304" pitchFamily="18" charset="0"/>
              </a:rPr>
              <a:t>4</a:t>
            </a:r>
            <a:r>
              <a:rPr lang="en-US" sz="1900" dirty="0" smtClean="0">
                <a:solidFill>
                  <a:schemeClr val="accent3">
                    <a:lumMod val="60000"/>
                    <a:lumOff val="40000"/>
                  </a:schemeClr>
                </a:solidFill>
                <a:latin typeface="Times New Roman" panose="02020603050405020304" pitchFamily="18" charset="0"/>
                <a:cs typeface="Times New Roman" panose="02020603050405020304" pitchFamily="18" charset="0"/>
              </a:rPr>
              <a:t>. </a:t>
            </a:r>
            <a:r>
              <a:rPr lang="vi-VN" sz="1900" dirty="0">
                <a:solidFill>
                  <a:schemeClr val="accent3">
                    <a:lumMod val="60000"/>
                    <a:lumOff val="40000"/>
                  </a:schemeClr>
                </a:solidFill>
                <a:latin typeface="Times New Roman" panose="02020603050405020304" pitchFamily="18" charset="0"/>
                <a:cs typeface="Times New Roman" panose="02020603050405020304" pitchFamily="18" charset="0"/>
              </a:rPr>
              <a:t>Thực hiện</a:t>
            </a:r>
            <a:r>
              <a:rPr lang="vi-VN" sz="1900" dirty="0">
                <a:latin typeface="Times New Roman" panose="02020603050405020304" pitchFamily="18" charset="0"/>
                <a:cs typeface="Times New Roman" panose="02020603050405020304" pitchFamily="18" charset="0"/>
              </a:rPr>
              <a:t> chính sách đại đoàn kết toàn dân tộc; xây dựng lực lượng bảo vệ biên giới quốc gia toàn dân vững mạnh, rộng khắp, Nhân dân là chủ thể, lực lượng vũ trang nhân dân làm nòng cốt.</a:t>
            </a:r>
            <a:endParaRPr sz="1900" dirty="0">
              <a:latin typeface="Times New Roman" panose="02020603050405020304" pitchFamily="18" charset="0"/>
              <a:cs typeface="Times New Roman" panose="02020603050405020304" pitchFamily="18" charset="0"/>
            </a:endParaRPr>
          </a:p>
        </p:txBody>
      </p:sp>
      <p:sp>
        <p:nvSpPr>
          <p:cNvPr id="255" name="Google Shape;255;p28"/>
          <p:cNvSpPr txBox="1">
            <a:spLocks noGrp="1"/>
          </p:cNvSpPr>
          <p:nvPr>
            <p:ph type="body" idx="2"/>
          </p:nvPr>
        </p:nvSpPr>
        <p:spPr>
          <a:xfrm>
            <a:off x="212224" y="1672936"/>
            <a:ext cx="8526530" cy="1143000"/>
          </a:xfrm>
          <a:prstGeom prst="rect">
            <a:avLst/>
          </a:prstGeom>
        </p:spPr>
        <p:txBody>
          <a:bodyPr spcFirstLastPara="1" wrap="square" lIns="91425" tIns="91425" rIns="91425" bIns="91425" anchor="t" anchorCtr="0">
            <a:noAutofit/>
          </a:bodyPr>
          <a:lstStyle/>
          <a:p>
            <a:pPr marL="0" lvl="0" indent="0" algn="just">
              <a:buNone/>
            </a:pPr>
            <a:r>
              <a:rPr lang="en-US" sz="2000" dirty="0">
                <a:solidFill>
                  <a:schemeClr val="accent2">
                    <a:lumMod val="75000"/>
                  </a:schemeClr>
                </a:solidFill>
                <a:latin typeface="Times New Roman" panose="02020603050405020304" pitchFamily="18" charset="0"/>
                <a:cs typeface="Times New Roman" panose="02020603050405020304" pitchFamily="18" charset="0"/>
              </a:rPr>
              <a:t>5</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a:t>
            </a:r>
            <a:r>
              <a:rPr lang="vi-VN" sz="2000" dirty="0">
                <a:solidFill>
                  <a:schemeClr val="accent2">
                    <a:lumMod val="75000"/>
                  </a:schemeClr>
                </a:solidFill>
                <a:latin typeface="Times New Roman" panose="02020603050405020304" pitchFamily="18" charset="0"/>
                <a:cs typeface="Times New Roman" panose="02020603050405020304" pitchFamily="18" charset="0"/>
              </a:rPr>
              <a:t>Củng cố, tăng cường quốc phòng, an ninh; ưu tiên nguồn lực đầu tư, hiện đại hóa các công trình biên giới, phát triển kinh tế, văn hóa, xã hội, khoa học, công nghệ, đối ngoại ở khu vực biên giới.</a:t>
            </a:r>
            <a:endParaRPr sz="2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56" name="Google Shape;256;p28"/>
          <p:cNvSpPr txBox="1">
            <a:spLocks noGrp="1"/>
          </p:cNvSpPr>
          <p:nvPr>
            <p:ph type="body" idx="3"/>
          </p:nvPr>
        </p:nvSpPr>
        <p:spPr>
          <a:xfrm>
            <a:off x="212224" y="2862850"/>
            <a:ext cx="8526530" cy="816946"/>
          </a:xfrm>
          <a:prstGeom prst="rect">
            <a:avLst/>
          </a:prstGeom>
        </p:spPr>
        <p:txBody>
          <a:bodyPr spcFirstLastPara="1" wrap="square" lIns="91425" tIns="91425" rIns="91425" bIns="91425" anchor="t" anchorCtr="0">
            <a:noAutofit/>
          </a:bodyPr>
          <a:lstStyle/>
          <a:p>
            <a:pPr marL="0" lvl="0" indent="0">
              <a:buNone/>
            </a:pPr>
            <a:r>
              <a:rPr lang="en-US" sz="2000" dirty="0">
                <a:solidFill>
                  <a:schemeClr val="accent5">
                    <a:lumMod val="50000"/>
                  </a:schemeClr>
                </a:solidFill>
                <a:latin typeface="Times New Roman" panose="02020603050405020304" pitchFamily="18" charset="0"/>
                <a:cs typeface="Times New Roman" panose="02020603050405020304" pitchFamily="18" charset="0"/>
              </a:rPr>
              <a:t>6</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vi-VN" sz="2000" dirty="0" smtClean="0">
                <a:solidFill>
                  <a:schemeClr val="accent5">
                    <a:lumMod val="50000"/>
                  </a:schemeClr>
                </a:solidFill>
                <a:latin typeface="Times New Roman" panose="02020603050405020304" pitchFamily="18" charset="0"/>
                <a:cs typeface="Times New Roman" panose="02020603050405020304" pitchFamily="18" charset="0"/>
              </a:rPr>
              <a:t>Huy </a:t>
            </a:r>
            <a:r>
              <a:rPr lang="vi-VN" sz="2000" dirty="0">
                <a:solidFill>
                  <a:schemeClr val="accent5">
                    <a:lumMod val="50000"/>
                  </a:schemeClr>
                </a:solidFill>
                <a:latin typeface="Times New Roman" panose="02020603050405020304" pitchFamily="18" charset="0"/>
                <a:cs typeface="Times New Roman" panose="02020603050405020304" pitchFamily="18" charset="0"/>
              </a:rPr>
              <a:t>động các nguồn lực của cơ quan, tổ chức và cá nhân trong thực thi nhiệm vụ biên phòng.</a:t>
            </a:r>
            <a:endParaRPr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Google Shape;256;p28"/>
          <p:cNvSpPr txBox="1">
            <a:spLocks/>
          </p:cNvSpPr>
          <p:nvPr/>
        </p:nvSpPr>
        <p:spPr>
          <a:xfrm>
            <a:off x="212224" y="3679796"/>
            <a:ext cx="8526530" cy="11949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1pPr>
            <a:lvl2pPr marL="914400" marR="0" lvl="1"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2pPr>
            <a:lvl3pPr marL="1371600" marR="0" lvl="2"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3pPr>
            <a:lvl4pPr marL="1828800" marR="0" lvl="3"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4pPr>
            <a:lvl5pPr marL="2286000" marR="0" lvl="4"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5pPr>
            <a:lvl6pPr marL="2743200" marR="0" lvl="5"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6pPr>
            <a:lvl7pPr marL="3200400" marR="0" lvl="6"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7pPr>
            <a:lvl8pPr marL="3657600" marR="0" lvl="7"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8pPr>
            <a:lvl9pPr marL="4114800" marR="0" lvl="8"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9pPr>
          </a:lstStyle>
          <a:p>
            <a:pPr marL="0" indent="0" algn="just">
              <a:buNone/>
            </a:pP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7</a:t>
            </a:r>
            <a:r>
              <a:rPr lang="vi-VN" sz="20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vi-VN" sz="2000" dirty="0">
                <a:solidFill>
                  <a:schemeClr val="tx1">
                    <a:lumMod val="90000"/>
                    <a:lumOff val="10000"/>
                  </a:schemeClr>
                </a:solidFill>
                <a:latin typeface="Times New Roman" panose="02020603050405020304" pitchFamily="18" charset="0"/>
                <a:cs typeface="Times New Roman" panose="02020603050405020304" pitchFamily="18" charset="0"/>
              </a:rPr>
              <a:t>Khuyến khích, tạo điều kiện để cơ quan, tổ chức, cá nhân ủng hộ vật chất, tài chính, tinh thần cho thực hiện nhiệm vụ biên phòng trên nguyên tắc tự nguyện, không trái với pháp luật Việt Nam và phù hợp với pháp luật quốc tế.</a:t>
            </a:r>
          </a:p>
        </p:txBody>
      </p:sp>
    </p:spTree>
    <p:extLst>
      <p:ext uri="{BB962C8B-B14F-4D97-AF65-F5344CB8AC3E}">
        <p14:creationId xmlns:p14="http://schemas.microsoft.com/office/powerpoint/2010/main" val="1067659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1000"/>
                                        <p:tgtEl>
                                          <p:spTgt spid="254">
                                            <p:txEl>
                                              <p:pRg st="0" end="0"/>
                                            </p:txEl>
                                          </p:spTgt>
                                        </p:tgtEl>
                                      </p:cBhvr>
                                    </p:animEffect>
                                    <p:anim calcmode="lin" valueType="num">
                                      <p:cBhvr>
                                        <p:cTn id="8" dur="1000" fill="hold"/>
                                        <p:tgtEl>
                                          <p:spTgt spid="2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5">
                                            <p:txEl>
                                              <p:pRg st="0" end="0"/>
                                            </p:txEl>
                                          </p:spTgt>
                                        </p:tgtEl>
                                        <p:attrNameLst>
                                          <p:attrName>style.visibility</p:attrName>
                                        </p:attrNameLst>
                                      </p:cBhvr>
                                      <p:to>
                                        <p:strVal val="visible"/>
                                      </p:to>
                                    </p:set>
                                    <p:animEffect transition="in" filter="fade">
                                      <p:cBhvr>
                                        <p:cTn id="14" dur="1000"/>
                                        <p:tgtEl>
                                          <p:spTgt spid="255">
                                            <p:txEl>
                                              <p:pRg st="0" end="0"/>
                                            </p:txEl>
                                          </p:spTgt>
                                        </p:tgtEl>
                                      </p:cBhvr>
                                    </p:animEffect>
                                    <p:anim calcmode="lin" valueType="num">
                                      <p:cBhvr>
                                        <p:cTn id="15" dur="1000" fill="hold"/>
                                        <p:tgtEl>
                                          <p:spTgt spid="25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
                                            <p:txEl>
                                              <p:pRg st="0" end="0"/>
                                            </p:txEl>
                                          </p:spTgt>
                                        </p:tgtEl>
                                        <p:attrNameLst>
                                          <p:attrName>style.visibility</p:attrName>
                                        </p:attrNameLst>
                                      </p:cBhvr>
                                      <p:to>
                                        <p:strVal val="visible"/>
                                      </p:to>
                                    </p:set>
                                    <p:animEffect transition="in" filter="fade">
                                      <p:cBhvr>
                                        <p:cTn id="21" dur="1000"/>
                                        <p:tgtEl>
                                          <p:spTgt spid="256">
                                            <p:txEl>
                                              <p:pRg st="0" end="0"/>
                                            </p:txEl>
                                          </p:spTgt>
                                        </p:tgtEl>
                                      </p:cBhvr>
                                    </p:animEffect>
                                    <p:anim calcmode="lin" valueType="num">
                                      <p:cBhvr>
                                        <p:cTn id="22" dur="1000" fill="hold"/>
                                        <p:tgtEl>
                                          <p:spTgt spid="25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build="p"/>
      <p:bldP spid="255" grpId="0" build="p"/>
      <p:bldP spid="256"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0"/>
          <p:cNvSpPr txBox="1">
            <a:spLocks noGrp="1"/>
          </p:cNvSpPr>
          <p:nvPr>
            <p:ph type="title"/>
          </p:nvPr>
        </p:nvSpPr>
        <p:spPr>
          <a:xfrm>
            <a:off x="1268893" y="33648"/>
            <a:ext cx="6598902" cy="661472"/>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Nguyên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tắc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thực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nhiệm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vụ</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4)</a:t>
            </a:r>
            <a:endParaRPr i="1" dirty="0">
              <a:latin typeface="Times New Roman" panose="02020603050405020304" pitchFamily="18" charset="0"/>
              <a:cs typeface="Times New Roman" panose="02020603050405020304" pitchFamily="18" charset="0"/>
            </a:endParaRPr>
          </a:p>
        </p:txBody>
      </p:sp>
      <p:sp>
        <p:nvSpPr>
          <p:cNvPr id="441" name="Google Shape;441;p40"/>
          <p:cNvSpPr/>
          <p:nvPr/>
        </p:nvSpPr>
        <p:spPr>
          <a:xfrm>
            <a:off x="342224" y="602674"/>
            <a:ext cx="4229776" cy="1966629"/>
          </a:xfrm>
          <a:prstGeom prst="rect">
            <a:avLst/>
          </a:prstGeom>
          <a:solidFill>
            <a:schemeClr val="lt2"/>
          </a:solidFill>
          <a:ln>
            <a:noFill/>
          </a:ln>
        </p:spPr>
        <p:txBody>
          <a:bodyPr spcFirstLastPara="1" wrap="square" lIns="91425" tIns="91425" rIns="1371600" bIns="91425" anchor="t" anchorCtr="0">
            <a:noAutofit/>
          </a:bodyPr>
          <a:lstStyle/>
          <a:p>
            <a:pPr lvl="0" algn="just"/>
            <a:r>
              <a:rPr lang="en-US" sz="1700" dirty="0" smtClean="0">
                <a:solidFill>
                  <a:schemeClr val="dk1"/>
                </a:solidFill>
                <a:latin typeface="Times New Roman" panose="02020603050405020304" pitchFamily="18" charset="0"/>
                <a:ea typeface="Karla"/>
                <a:cs typeface="Times New Roman" panose="02020603050405020304" pitchFamily="18" charset="0"/>
                <a:sym typeface="Karla"/>
              </a:rPr>
              <a:t>     </a:t>
            </a:r>
            <a:r>
              <a:rPr lang="vi-VN" sz="1700" dirty="0" smtClean="0">
                <a:solidFill>
                  <a:schemeClr val="dk1"/>
                </a:solidFill>
                <a:latin typeface="Times New Roman" panose="02020603050405020304" pitchFamily="18" charset="0"/>
                <a:ea typeface="Karla"/>
                <a:cs typeface="Times New Roman" panose="02020603050405020304" pitchFamily="18" charset="0"/>
                <a:sym typeface="Karla"/>
              </a:rPr>
              <a:t>Tuân </a:t>
            </a:r>
            <a:r>
              <a:rPr lang="vi-VN" sz="1700" dirty="0">
                <a:solidFill>
                  <a:schemeClr val="dk1"/>
                </a:solidFill>
                <a:latin typeface="Times New Roman" panose="02020603050405020304" pitchFamily="18" charset="0"/>
                <a:ea typeface="Karla"/>
                <a:cs typeface="Times New Roman" panose="02020603050405020304" pitchFamily="18" charset="0"/>
                <a:sym typeface="Karla"/>
              </a:rPr>
              <a:t>thủ Hiến pháp, pháp luật Việt Nam và điều ước quốc tế mà nước Cộng hòa xã hội chủ nghĩa Việt Nam là thành viên; tôn trọng độc lập, chủ quyền, toàn vẹn lãnh thổ, biên giới quốc gia của các nước.</a:t>
            </a:r>
            <a:endParaRPr sz="1700" dirty="0">
              <a:solidFill>
                <a:schemeClr val="dk1"/>
              </a:solidFill>
              <a:latin typeface="Times New Roman" panose="02020603050405020304" pitchFamily="18" charset="0"/>
              <a:ea typeface="Karla"/>
              <a:cs typeface="Times New Roman" panose="02020603050405020304" pitchFamily="18" charset="0"/>
              <a:sym typeface="Karla"/>
            </a:endParaRPr>
          </a:p>
        </p:txBody>
      </p:sp>
      <p:sp>
        <p:nvSpPr>
          <p:cNvPr id="442" name="Google Shape;442;p40"/>
          <p:cNvSpPr/>
          <p:nvPr/>
        </p:nvSpPr>
        <p:spPr>
          <a:xfrm>
            <a:off x="4658802" y="602674"/>
            <a:ext cx="4003671" cy="1966629"/>
          </a:xfrm>
          <a:prstGeom prst="rect">
            <a:avLst/>
          </a:prstGeom>
          <a:solidFill>
            <a:schemeClr val="lt2"/>
          </a:solidFill>
          <a:ln>
            <a:noFill/>
          </a:ln>
        </p:spPr>
        <p:txBody>
          <a:bodyPr spcFirstLastPara="1" wrap="square" lIns="1371600" tIns="91425" rIns="91425" bIns="91425" anchor="t" anchorCtr="0">
            <a:noAutofit/>
          </a:bodyPr>
          <a:lstStyle/>
          <a:p>
            <a:pPr lvl="0" algn="just">
              <a:buClr>
                <a:schemeClr val="dk1"/>
              </a:buClr>
              <a:buSzPts val="1100"/>
            </a:pPr>
            <a:r>
              <a:rPr lang="en-US" sz="1700" dirty="0" smtClean="0">
                <a:solidFill>
                  <a:schemeClr val="dk1"/>
                </a:solidFill>
                <a:latin typeface="+mj-lt"/>
                <a:ea typeface="Karla"/>
                <a:cs typeface="Karla"/>
                <a:sym typeface="Karla"/>
              </a:rPr>
              <a:t>     </a:t>
            </a:r>
            <a:r>
              <a:rPr lang="vi-VN" sz="1700" dirty="0" smtClean="0">
                <a:solidFill>
                  <a:schemeClr val="dk1"/>
                </a:solidFill>
                <a:latin typeface="+mj-lt"/>
                <a:ea typeface="Karla"/>
                <a:cs typeface="Karla"/>
                <a:sym typeface="Karla"/>
              </a:rPr>
              <a:t>Đặt </a:t>
            </a:r>
            <a:r>
              <a:rPr lang="vi-VN" sz="1700" dirty="0">
                <a:solidFill>
                  <a:schemeClr val="dk1"/>
                </a:solidFill>
                <a:latin typeface="+mj-lt"/>
                <a:ea typeface="Karla"/>
                <a:cs typeface="Karla"/>
                <a:sym typeface="Karla"/>
              </a:rPr>
              <a:t>dưới sự lãnh đạo tuyệt đối, trực tiếp về mọi mặt của Đảng Cộng sản Việt Nam, sự quản lý tập trung, thống nhất của Nhà nước.</a:t>
            </a:r>
            <a:endParaRPr sz="1700" dirty="0">
              <a:solidFill>
                <a:schemeClr val="dk1"/>
              </a:solidFill>
              <a:latin typeface="+mj-lt"/>
              <a:ea typeface="Karla"/>
              <a:cs typeface="Karla"/>
              <a:sym typeface="Karla"/>
            </a:endParaRPr>
          </a:p>
        </p:txBody>
      </p:sp>
      <p:sp>
        <p:nvSpPr>
          <p:cNvPr id="443" name="Google Shape;443;p40"/>
          <p:cNvSpPr/>
          <p:nvPr/>
        </p:nvSpPr>
        <p:spPr>
          <a:xfrm>
            <a:off x="342224" y="2631232"/>
            <a:ext cx="4227339" cy="2418749"/>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Karla"/>
              <a:ea typeface="Karla"/>
              <a:cs typeface="Karla"/>
              <a:sym typeface="Karla"/>
            </a:endParaRPr>
          </a:p>
          <a:p>
            <a:pPr lvl="0" algn="just">
              <a:spcBef>
                <a:spcPts val="600"/>
              </a:spcBef>
              <a:buClr>
                <a:schemeClr val="dk1"/>
              </a:buClr>
              <a:buSzPts val="1100"/>
            </a:pPr>
            <a:r>
              <a:rPr lang="en-US" sz="1700" dirty="0" smtClean="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smtClean="0">
                <a:solidFill>
                  <a:schemeClr val="dk1"/>
                </a:solidFill>
                <a:latin typeface="Times New Roman" panose="02020603050405020304" pitchFamily="18" charset="0"/>
                <a:ea typeface="Karla"/>
                <a:cs typeface="Times New Roman" panose="02020603050405020304" pitchFamily="18" charset="0"/>
                <a:sym typeface="Karla"/>
              </a:rPr>
              <a:t>Kết</a:t>
            </a:r>
            <a:r>
              <a:rPr lang="en-US" sz="1700" dirty="0" smtClean="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hợp</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quốc</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phòng</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an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ninh</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với</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smtClean="0">
                <a:solidFill>
                  <a:schemeClr val="dk1"/>
                </a:solidFill>
                <a:latin typeface="Times New Roman" panose="02020603050405020304" pitchFamily="18" charset="0"/>
                <a:ea typeface="Karla"/>
                <a:cs typeface="Times New Roman" panose="02020603050405020304" pitchFamily="18" charset="0"/>
                <a:sym typeface="Karla"/>
              </a:rPr>
              <a:t>KT-XH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và</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smtClean="0">
                <a:solidFill>
                  <a:schemeClr val="dk1"/>
                </a:solidFill>
                <a:latin typeface="Times New Roman" panose="02020603050405020304" pitchFamily="18" charset="0"/>
                <a:ea typeface="Karla"/>
                <a:cs typeface="Times New Roman" panose="02020603050405020304" pitchFamily="18" charset="0"/>
                <a:sym typeface="Karla"/>
              </a:rPr>
              <a:t>KT-XH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với</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quốc</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phòng</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an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ninh</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kết</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hợp</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thực</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thi</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nhiệm</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vụ</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biên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phòng</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với</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xây</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dựng</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củng</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cố</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hệ</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thống</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chính</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trị</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phát</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triển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kinh</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tế</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văn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hóa</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xã</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hội</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khoa</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học</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công</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nghệ</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đối</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ngoại</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ở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khu</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vực</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biên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giới</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a:t>
            </a:r>
            <a:endParaRPr sz="1700" dirty="0">
              <a:solidFill>
                <a:schemeClr val="dk1"/>
              </a:solidFill>
              <a:latin typeface="Times New Roman" panose="02020603050405020304" pitchFamily="18" charset="0"/>
              <a:ea typeface="Karla"/>
              <a:cs typeface="Times New Roman" panose="02020603050405020304" pitchFamily="18" charset="0"/>
              <a:sym typeface="Karla"/>
            </a:endParaRPr>
          </a:p>
        </p:txBody>
      </p:sp>
      <p:sp>
        <p:nvSpPr>
          <p:cNvPr id="444" name="Google Shape;444;p40"/>
          <p:cNvSpPr/>
          <p:nvPr/>
        </p:nvSpPr>
        <p:spPr>
          <a:xfrm>
            <a:off x="4657583" y="2658854"/>
            <a:ext cx="4004890" cy="2382125"/>
          </a:xfrm>
          <a:prstGeom prst="rect">
            <a:avLst/>
          </a:prstGeom>
          <a:solidFill>
            <a:schemeClr val="lt2"/>
          </a:solidFill>
          <a:ln>
            <a:noFill/>
          </a:ln>
        </p:spPr>
        <p:txBody>
          <a:bodyPr spcFirstLastPara="1" wrap="square" lIns="1371600" tIns="91425" rIns="91425" bIns="91425" anchor="b" anchorCtr="0">
            <a:noAutofit/>
          </a:bodyPr>
          <a:lstStyle/>
          <a:p>
            <a:pPr lvl="0" algn="just">
              <a:buClr>
                <a:schemeClr val="dk1"/>
              </a:buClr>
              <a:buSzPts val="1100"/>
            </a:pPr>
            <a:r>
              <a:rPr lang="en-US" sz="1700" dirty="0" smtClean="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smtClean="0">
                <a:solidFill>
                  <a:schemeClr val="dk1"/>
                </a:solidFill>
                <a:latin typeface="Times New Roman" panose="02020603050405020304" pitchFamily="18" charset="0"/>
                <a:ea typeface="Karla"/>
                <a:cs typeface="Times New Roman" panose="02020603050405020304" pitchFamily="18" charset="0"/>
                <a:sym typeface="Karla"/>
              </a:rPr>
              <a:t>Phát</a:t>
            </a:r>
            <a:r>
              <a:rPr lang="en-US" sz="1700" dirty="0" smtClean="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huy</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sức</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mạnh</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tổng</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hợp</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của</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toàn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dân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hệ</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thống</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chính</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trị</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dựa</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vào</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Nhân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dân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và</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chịu</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sự</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giám</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sát</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của</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Nhân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 </a:t>
            </a:r>
            <a:r>
              <a:rPr lang="en-US" sz="1700" dirty="0" err="1">
                <a:solidFill>
                  <a:schemeClr val="dk1"/>
                </a:solidFill>
                <a:latin typeface="Times New Roman" panose="02020603050405020304" pitchFamily="18" charset="0"/>
                <a:ea typeface="Karla"/>
                <a:cs typeface="Times New Roman" panose="02020603050405020304" pitchFamily="18" charset="0"/>
                <a:sym typeface="Karla"/>
              </a:rPr>
              <a:t>dân</a:t>
            </a:r>
            <a:r>
              <a:rPr lang="en-US" sz="1700" dirty="0">
                <a:solidFill>
                  <a:schemeClr val="dk1"/>
                </a:solidFill>
                <a:latin typeface="Times New Roman" panose="02020603050405020304" pitchFamily="18" charset="0"/>
                <a:ea typeface="Karla"/>
                <a:cs typeface="Times New Roman" panose="02020603050405020304" pitchFamily="18" charset="0"/>
                <a:sym typeface="Karla"/>
              </a:rPr>
              <a:t>.</a:t>
            </a:r>
            <a:endParaRPr sz="1700" dirty="0">
              <a:solidFill>
                <a:schemeClr val="dk1"/>
              </a:solidFill>
              <a:latin typeface="Times New Roman" panose="02020603050405020304" pitchFamily="18" charset="0"/>
              <a:ea typeface="Karla"/>
              <a:cs typeface="Times New Roman" panose="02020603050405020304" pitchFamily="18" charset="0"/>
              <a:sym typeface="Karla"/>
            </a:endParaRPr>
          </a:p>
        </p:txBody>
      </p:sp>
      <p:sp>
        <p:nvSpPr>
          <p:cNvPr id="445" name="Google Shape;445;p40"/>
          <p:cNvSpPr/>
          <p:nvPr/>
        </p:nvSpPr>
        <p:spPr>
          <a:xfrm>
            <a:off x="3478350" y="1475653"/>
            <a:ext cx="2187300" cy="21873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rot="5400000">
            <a:off x="3566370" y="1491639"/>
            <a:ext cx="2187300" cy="21873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rot="10800000">
            <a:off x="3562714" y="1553568"/>
            <a:ext cx="2187300" cy="21873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rot="-5400000">
            <a:off x="3474694" y="1534240"/>
            <a:ext cx="2187300" cy="21873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3917853" y="1967321"/>
            <a:ext cx="313537" cy="404070"/>
          </a:xfrm>
          <a:prstGeom prst="rect">
            <a:avLst/>
          </a:prstGeom>
        </p:spPr>
        <p:txBody>
          <a:bodyPr>
            <a:prstTxWarp prst="textPlain">
              <a:avLst/>
            </a:prstTxWarp>
          </a:bodyPr>
          <a:lstStyle/>
          <a:p>
            <a:pPr lvl="0" algn="ctr"/>
            <a:r>
              <a:rPr lang="en-US" b="1" i="0" dirty="0" smtClean="0">
                <a:ln>
                  <a:noFill/>
                </a:ln>
                <a:solidFill>
                  <a:schemeClr val="lt1"/>
                </a:solidFill>
                <a:latin typeface="Raleway"/>
              </a:rPr>
              <a:t>1</a:t>
            </a:r>
            <a:endParaRPr b="1" i="0" dirty="0">
              <a:ln>
                <a:noFill/>
              </a:ln>
              <a:solidFill>
                <a:schemeClr val="lt1"/>
              </a:solidFill>
              <a:latin typeface="Raleway"/>
            </a:endParaRPr>
          </a:p>
        </p:txBody>
      </p:sp>
      <p:sp>
        <p:nvSpPr>
          <p:cNvPr id="450" name="Google Shape;450;p40"/>
          <p:cNvSpPr/>
          <p:nvPr/>
        </p:nvSpPr>
        <p:spPr>
          <a:xfrm>
            <a:off x="4813056" y="1966725"/>
            <a:ext cx="330304" cy="396805"/>
          </a:xfrm>
          <a:prstGeom prst="rect">
            <a:avLst/>
          </a:prstGeom>
        </p:spPr>
        <p:txBody>
          <a:bodyPr>
            <a:prstTxWarp prst="textPlain">
              <a:avLst/>
            </a:prstTxWarp>
          </a:bodyPr>
          <a:lstStyle/>
          <a:p>
            <a:pPr lvl="0" algn="ctr"/>
            <a:r>
              <a:rPr lang="en-US" b="1" i="0" dirty="0" smtClean="0">
                <a:ln>
                  <a:noFill/>
                </a:ln>
                <a:solidFill>
                  <a:schemeClr val="lt1"/>
                </a:solidFill>
                <a:latin typeface="Raleway"/>
              </a:rPr>
              <a:t>2</a:t>
            </a:r>
            <a:endParaRPr b="1" i="0" dirty="0">
              <a:ln>
                <a:noFill/>
              </a:ln>
              <a:solidFill>
                <a:schemeClr val="lt1"/>
              </a:solidFill>
              <a:latin typeface="Raleway"/>
            </a:endParaRPr>
          </a:p>
        </p:txBody>
      </p:sp>
      <p:sp>
        <p:nvSpPr>
          <p:cNvPr id="451" name="Google Shape;451;p40"/>
          <p:cNvSpPr/>
          <p:nvPr/>
        </p:nvSpPr>
        <p:spPr>
          <a:xfrm>
            <a:off x="3975299" y="2833336"/>
            <a:ext cx="387311" cy="402394"/>
          </a:xfrm>
          <a:prstGeom prst="rect">
            <a:avLst/>
          </a:prstGeom>
        </p:spPr>
        <p:txBody>
          <a:bodyPr>
            <a:prstTxWarp prst="textPlain">
              <a:avLst/>
            </a:prstTxWarp>
          </a:bodyPr>
          <a:lstStyle/>
          <a:p>
            <a:pPr lvl="0" algn="ctr"/>
            <a:r>
              <a:rPr lang="en-US" b="1" i="0" dirty="0" smtClean="0">
                <a:ln>
                  <a:noFill/>
                </a:ln>
                <a:solidFill>
                  <a:schemeClr val="lt1"/>
                </a:solidFill>
                <a:latin typeface="Raleway"/>
              </a:rPr>
              <a:t>4</a:t>
            </a:r>
            <a:endParaRPr b="1" i="0" dirty="0">
              <a:ln>
                <a:noFill/>
              </a:ln>
              <a:solidFill>
                <a:schemeClr val="lt1"/>
              </a:solidFill>
              <a:latin typeface="Raleway"/>
            </a:endParaRPr>
          </a:p>
        </p:txBody>
      </p:sp>
      <p:sp>
        <p:nvSpPr>
          <p:cNvPr id="452" name="Google Shape;452;p40"/>
          <p:cNvSpPr/>
          <p:nvPr/>
        </p:nvSpPr>
        <p:spPr>
          <a:xfrm>
            <a:off x="4813056" y="2904875"/>
            <a:ext cx="330304" cy="396805"/>
          </a:xfrm>
          <a:prstGeom prst="rect">
            <a:avLst/>
          </a:prstGeom>
        </p:spPr>
        <p:txBody>
          <a:bodyPr>
            <a:prstTxWarp prst="textPlain">
              <a:avLst/>
            </a:prstTxWarp>
          </a:bodyPr>
          <a:lstStyle/>
          <a:p>
            <a:pPr lvl="0" algn="ctr"/>
            <a:r>
              <a:rPr lang="en-US" b="1" i="0" dirty="0" smtClean="0">
                <a:ln>
                  <a:noFill/>
                </a:ln>
                <a:solidFill>
                  <a:schemeClr val="lt1"/>
                </a:solidFill>
                <a:latin typeface="Raleway"/>
              </a:rPr>
              <a:t>3</a:t>
            </a:r>
            <a:endParaRPr b="1" i="0" dirty="0">
              <a:ln>
                <a:noFill/>
              </a:ln>
              <a:solidFill>
                <a:schemeClr val="lt1"/>
              </a:solidFill>
              <a:latin typeface="Raleway"/>
            </a:endParaRPr>
          </a:p>
        </p:txBody>
      </p:sp>
    </p:spTree>
    <p:extLst>
      <p:ext uri="{BB962C8B-B14F-4D97-AF65-F5344CB8AC3E}">
        <p14:creationId xmlns:p14="http://schemas.microsoft.com/office/powerpoint/2010/main" val="4133210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wipe(down)">
                                      <p:cBhvr>
                                        <p:cTn id="7" dur="5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1"/>
                                        </p:tgtEl>
                                        <p:attrNameLst>
                                          <p:attrName>style.visibility</p:attrName>
                                        </p:attrNameLst>
                                      </p:cBhvr>
                                      <p:to>
                                        <p:strVal val="visible"/>
                                      </p:to>
                                    </p:set>
                                    <p:animEffect transition="in" filter="barn(inVertical)">
                                      <p:cBhvr>
                                        <p:cTn id="12" dur="500"/>
                                        <p:tgtEl>
                                          <p:spTgt spid="4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2"/>
                                        </p:tgtEl>
                                        <p:attrNameLst>
                                          <p:attrName>style.visibility</p:attrName>
                                        </p:attrNameLst>
                                      </p:cBhvr>
                                      <p:to>
                                        <p:strVal val="visible"/>
                                      </p:to>
                                    </p:set>
                                    <p:animEffect transition="in" filter="barn(inVertical)">
                                      <p:cBhvr>
                                        <p:cTn id="17" dur="500"/>
                                        <p:tgtEl>
                                          <p:spTgt spid="4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44"/>
                                        </p:tgtEl>
                                        <p:attrNameLst>
                                          <p:attrName>style.visibility</p:attrName>
                                        </p:attrNameLst>
                                      </p:cBhvr>
                                      <p:to>
                                        <p:strVal val="visible"/>
                                      </p:to>
                                    </p:set>
                                    <p:animEffect transition="in" filter="barn(inVertical)">
                                      <p:cBhvr>
                                        <p:cTn id="22" dur="500"/>
                                        <p:tgtEl>
                                          <p:spTgt spid="44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43"/>
                                        </p:tgtEl>
                                        <p:attrNameLst>
                                          <p:attrName>style.visibility</p:attrName>
                                        </p:attrNameLst>
                                      </p:cBhvr>
                                      <p:to>
                                        <p:strVal val="visible"/>
                                      </p:to>
                                    </p:set>
                                    <p:animEffect transition="in" filter="barn(inVertical)">
                                      <p:cBhvr>
                                        <p:cTn id="27"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p:bldP spid="441" grpId="0" animBg="1"/>
      <p:bldP spid="442" grpId="0" animBg="1"/>
      <p:bldP spid="443" grpId="0" animBg="1"/>
      <p:bldP spid="4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2" name="TextBox 1"/>
          <p:cNvSpPr txBox="1"/>
          <p:nvPr/>
        </p:nvSpPr>
        <p:spPr>
          <a:xfrm>
            <a:off x="301472" y="124691"/>
            <a:ext cx="4551218" cy="492443"/>
          </a:xfrm>
          <a:prstGeom prst="rect">
            <a:avLst/>
          </a:prstGeom>
          <a:noFill/>
        </p:spPr>
        <p:txBody>
          <a:bodyPr wrap="square" rtlCol="0">
            <a:spAutoFit/>
          </a:bodyPr>
          <a:lstStyle/>
          <a:p>
            <a:r>
              <a:rPr lang="en-US" sz="2600" b="1" i="1" dirty="0" err="1">
                <a:solidFill>
                  <a:schemeClr val="bg1"/>
                </a:solidFill>
                <a:latin typeface="Times New Roman" panose="02020603050405020304" pitchFamily="18" charset="0"/>
                <a:cs typeface="Times New Roman" panose="02020603050405020304" pitchFamily="18" charset="0"/>
              </a:rPr>
              <a:t>Nhiệm</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b="1" i="1" dirty="0" err="1">
                <a:solidFill>
                  <a:schemeClr val="bg1"/>
                </a:solidFill>
                <a:latin typeface="Times New Roman" panose="02020603050405020304" pitchFamily="18" charset="0"/>
                <a:cs typeface="Times New Roman" panose="02020603050405020304" pitchFamily="18" charset="0"/>
              </a:rPr>
              <a:t>vụ</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b="1" i="1" dirty="0" err="1">
                <a:solidFill>
                  <a:schemeClr val="bg1"/>
                </a:solidFill>
                <a:latin typeface="Times New Roman" panose="02020603050405020304" pitchFamily="18" charset="0"/>
                <a:cs typeface="Times New Roman" panose="02020603050405020304" pitchFamily="18" charset="0"/>
              </a:rPr>
              <a:t>biên</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b="1" i="1" dirty="0" err="1">
                <a:solidFill>
                  <a:schemeClr val="bg1"/>
                </a:solidFill>
                <a:latin typeface="Times New Roman" panose="02020603050405020304" pitchFamily="18" charset="0"/>
                <a:cs typeface="Times New Roman" panose="02020603050405020304" pitchFamily="18" charset="0"/>
              </a:rPr>
              <a:t>phòng</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b="1" i="1" dirty="0" err="1">
                <a:solidFill>
                  <a:schemeClr val="bg1"/>
                </a:solidFill>
                <a:latin typeface="Times New Roman" panose="02020603050405020304" pitchFamily="18" charset="0"/>
                <a:cs typeface="Times New Roman" panose="02020603050405020304" pitchFamily="18" charset="0"/>
              </a:rPr>
              <a:t>Điều</a:t>
            </a:r>
            <a:r>
              <a:rPr lang="en-US" sz="2600" b="1" i="1" dirty="0">
                <a:solidFill>
                  <a:schemeClr val="bg1"/>
                </a:solidFill>
                <a:latin typeface="Times New Roman" panose="02020603050405020304" pitchFamily="18" charset="0"/>
                <a:cs typeface="Times New Roman" panose="02020603050405020304" pitchFamily="18" charset="0"/>
              </a:rPr>
              <a:t> 5)</a:t>
            </a:r>
          </a:p>
        </p:txBody>
      </p:sp>
      <p:sp>
        <p:nvSpPr>
          <p:cNvPr id="3" name="TextBox 2"/>
          <p:cNvSpPr txBox="1"/>
          <p:nvPr/>
        </p:nvSpPr>
        <p:spPr>
          <a:xfrm>
            <a:off x="5018809" y="791667"/>
            <a:ext cx="3886200" cy="4154984"/>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Nhiệm</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vụ</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Biên</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phòng</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gồm</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07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nhiệm</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vụ</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vi-VN" sz="2400" dirty="0" smtClean="0">
                <a:solidFill>
                  <a:schemeClr val="accent2">
                    <a:lumMod val="50000"/>
                  </a:schemeClr>
                </a:solidFill>
                <a:latin typeface="Times New Roman" panose="02020603050405020304" pitchFamily="18" charset="0"/>
                <a:cs typeface="Times New Roman" panose="02020603050405020304" pitchFamily="18" charset="0"/>
              </a:rPr>
              <a:t>được </a:t>
            </a:r>
            <a:r>
              <a:rPr lang="vi-VN" sz="2400" dirty="0">
                <a:solidFill>
                  <a:schemeClr val="accent2">
                    <a:lumMod val="50000"/>
                  </a:schemeClr>
                </a:solidFill>
                <a:latin typeface="Times New Roman" panose="02020603050405020304" pitchFamily="18" charset="0"/>
                <a:cs typeface="Times New Roman" panose="02020603050405020304" pitchFamily="18" charset="0"/>
              </a:rPr>
              <a:t>quy định cụ thể theo từng nhóm nội dung về xây dựng biên giới quốc gia, khu vực biên giới; quản lý biên giới quốc gia, khu vực biên giới và bảo vệ biên giới quốc gia, khu vực biên giới đảm bảo phù hợp, thống nhất với khái niệm “Biên phòng</a:t>
            </a:r>
            <a:r>
              <a:rPr lang="vi-VN" sz="2400" dirty="0" smtClean="0">
                <a:solidFill>
                  <a:schemeClr val="accent2">
                    <a:lumMod val="50000"/>
                  </a:schemeClr>
                </a:solidFill>
                <a:latin typeface="Times New Roman" panose="02020603050405020304" pitchFamily="18" charset="0"/>
                <a:cs typeface="Times New Roman" panose="02020603050405020304" pitchFamily="18" charset="0"/>
              </a:rPr>
              <a:t>”</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52" y="1154936"/>
            <a:ext cx="4572638" cy="3375500"/>
          </a:xfrm>
          <a:prstGeom prst="rect">
            <a:avLst/>
          </a:prstGeom>
        </p:spPr>
      </p:pic>
    </p:spTree>
    <p:extLst>
      <p:ext uri="{BB962C8B-B14F-4D97-AF65-F5344CB8AC3E}">
        <p14:creationId xmlns:p14="http://schemas.microsoft.com/office/powerpoint/2010/main" val="36127636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207819" y="352679"/>
            <a:ext cx="8143050" cy="656494"/>
          </a:xfrm>
          <a:prstGeom prst="rect">
            <a:avLst/>
          </a:prstGeom>
        </p:spPr>
        <p:txBody>
          <a:bodyPr spcFirstLastPara="1" wrap="square" lIns="91425" tIns="91425" rIns="91425" bIns="91425" anchor="t" anchorCtr="0">
            <a:noAutofit/>
          </a:bodyPr>
          <a:lstStyle/>
          <a:p>
            <a:pPr lvl="0"/>
            <a:r>
              <a:rPr lang="vi-VN" i="1" dirty="0">
                <a:latin typeface="+mj-lt"/>
              </a:rPr>
              <a:t>Lực lượng thực thi nhiệm vụ biên phòng (Điều 6)</a:t>
            </a:r>
            <a:endParaRPr i="1" dirty="0">
              <a:latin typeface="+mj-lt"/>
            </a:endParaRPr>
          </a:p>
        </p:txBody>
      </p:sp>
      <p:sp>
        <p:nvSpPr>
          <p:cNvPr id="197" name="Google Shape;197;p22"/>
          <p:cNvSpPr/>
          <p:nvPr/>
        </p:nvSpPr>
        <p:spPr>
          <a:xfrm>
            <a:off x="3321325" y="1402773"/>
            <a:ext cx="2493600" cy="3347078"/>
          </a:xfrm>
          <a:prstGeom prst="diamond">
            <a:avLst/>
          </a:prstGeom>
          <a:solidFill>
            <a:srgbClr val="004C52"/>
          </a:solidFill>
          <a:ln>
            <a:noFill/>
          </a:ln>
        </p:spPr>
        <p:txBody>
          <a:bodyPr spcFirstLastPara="1" wrap="square" lIns="91425" tIns="91425" rIns="91425" bIns="91425" anchor="ctr" anchorCtr="0">
            <a:noAutofit/>
          </a:bodyPr>
          <a:lstStyle/>
          <a:p>
            <a:pPr lvl="0" algn="ctr"/>
            <a:r>
              <a:rPr lang="en-US" sz="1800" b="1" dirty="0" err="1" smtClean="0">
                <a:solidFill>
                  <a:schemeClr val="bg1"/>
                </a:solidFill>
                <a:latin typeface="Times New Roman" panose="02020603050405020304" pitchFamily="18" charset="0"/>
                <a:cs typeface="Times New Roman" panose="02020603050405020304" pitchFamily="18" charset="0"/>
              </a:rPr>
              <a:t>Lực</a:t>
            </a:r>
            <a:r>
              <a:rPr lang="en-US" sz="1800" b="1" dirty="0" smtClean="0">
                <a:solidFill>
                  <a:schemeClr val="bg1"/>
                </a:solidFill>
                <a:latin typeface="Times New Roman" panose="02020603050405020304" pitchFamily="18" charset="0"/>
                <a:cs typeface="Times New Roman" panose="02020603050405020304" pitchFamily="18" charset="0"/>
              </a:rPr>
              <a:t> </a:t>
            </a:r>
            <a:r>
              <a:rPr lang="en-US" sz="1800" b="1" dirty="0" err="1" smtClean="0">
                <a:solidFill>
                  <a:schemeClr val="bg1"/>
                </a:solidFill>
                <a:latin typeface="Times New Roman" panose="02020603050405020304" pitchFamily="18" charset="0"/>
                <a:cs typeface="Times New Roman" panose="02020603050405020304" pitchFamily="18" charset="0"/>
              </a:rPr>
              <a:t>lượng</a:t>
            </a:r>
            <a:r>
              <a:rPr lang="en-US" sz="1800" b="1" dirty="0" smtClean="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thực</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thi</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nhiệm</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vụ</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biên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phòng</a:t>
            </a:r>
            <a:endParaRPr sz="1800" b="1" dirty="0">
              <a:solidFill>
                <a:schemeClr val="bg1"/>
              </a:solidFill>
              <a:latin typeface="Times New Roman" panose="02020603050405020304" pitchFamily="18" charset="0"/>
              <a:ea typeface="Karla"/>
              <a:cs typeface="Times New Roman" panose="02020603050405020304" pitchFamily="18" charset="0"/>
              <a:sym typeface="Karla"/>
            </a:endParaRPr>
          </a:p>
        </p:txBody>
      </p:sp>
      <p:sp>
        <p:nvSpPr>
          <p:cNvPr id="198" name="Google Shape;198;p22"/>
          <p:cNvSpPr/>
          <p:nvPr/>
        </p:nvSpPr>
        <p:spPr>
          <a:xfrm>
            <a:off x="207819" y="1402773"/>
            <a:ext cx="3730188" cy="334707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lvl="0" algn="just"/>
            <a:r>
              <a:rPr lang="en-US" sz="2400" dirty="0" smtClean="0">
                <a:solidFill>
                  <a:srgbClr val="004C52"/>
                </a:solidFill>
                <a:latin typeface="Times New Roman" panose="02020603050405020304" pitchFamily="18" charset="0"/>
                <a:ea typeface="Karla"/>
                <a:cs typeface="Times New Roman" panose="02020603050405020304" pitchFamily="18" charset="0"/>
                <a:sym typeface="Karla"/>
              </a:rPr>
              <a:t>       1. C</a:t>
            </a:r>
            <a:r>
              <a:rPr lang="vi-VN" sz="2400" dirty="0" smtClean="0">
                <a:solidFill>
                  <a:srgbClr val="004C52"/>
                </a:solidFill>
                <a:latin typeface="Times New Roman" panose="02020603050405020304" pitchFamily="18" charset="0"/>
                <a:ea typeface="Karla"/>
                <a:cs typeface="Times New Roman" panose="02020603050405020304" pitchFamily="18" charset="0"/>
                <a:sym typeface="Karla"/>
              </a:rPr>
              <a:t>ơ </a:t>
            </a:r>
            <a:r>
              <a:rPr lang="vi-VN" sz="2400" dirty="0">
                <a:solidFill>
                  <a:srgbClr val="004C52"/>
                </a:solidFill>
                <a:latin typeface="Times New Roman" panose="02020603050405020304" pitchFamily="18" charset="0"/>
                <a:ea typeface="Karla"/>
                <a:cs typeface="Times New Roman" panose="02020603050405020304" pitchFamily="18" charset="0"/>
                <a:sym typeface="Karla"/>
              </a:rPr>
              <a:t>quan, tổ chức, đơn vị lực lượng vũ trang nhân dân ở khu vực biên giới, cửa khẩu</a:t>
            </a:r>
            <a:endParaRPr sz="2400" dirty="0">
              <a:solidFill>
                <a:srgbClr val="004C52"/>
              </a:solidFill>
              <a:latin typeface="Times New Roman" panose="02020603050405020304" pitchFamily="18" charset="0"/>
              <a:ea typeface="Karla"/>
              <a:cs typeface="Times New Roman" panose="02020603050405020304" pitchFamily="18" charset="0"/>
              <a:sym typeface="Karla"/>
            </a:endParaRPr>
          </a:p>
        </p:txBody>
      </p:sp>
      <p:sp>
        <p:nvSpPr>
          <p:cNvPr id="199" name="Google Shape;199;p22"/>
          <p:cNvSpPr/>
          <p:nvPr/>
        </p:nvSpPr>
        <p:spPr>
          <a:xfrm>
            <a:off x="5271108" y="1402773"/>
            <a:ext cx="3701656" cy="334707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lvl="0" algn="just"/>
            <a:r>
              <a:rPr lang="en-US" sz="2400" dirty="0" smtClean="0">
                <a:solidFill>
                  <a:srgbClr val="004C52"/>
                </a:solidFill>
                <a:latin typeface="Times New Roman" panose="02020603050405020304" pitchFamily="18" charset="0"/>
                <a:ea typeface="Karla"/>
                <a:cs typeface="Times New Roman" panose="02020603050405020304" pitchFamily="18" charset="0"/>
                <a:sym typeface="Karla"/>
              </a:rPr>
              <a:t>       </a:t>
            </a:r>
            <a:r>
              <a:rPr lang="vi-VN" sz="2400" dirty="0" smtClean="0">
                <a:solidFill>
                  <a:srgbClr val="004C52"/>
                </a:solidFill>
                <a:latin typeface="Times New Roman" panose="02020603050405020304" pitchFamily="18" charset="0"/>
                <a:ea typeface="Karla"/>
                <a:cs typeface="Times New Roman" panose="02020603050405020304" pitchFamily="18" charset="0"/>
                <a:sym typeface="Karla"/>
              </a:rPr>
              <a:t>2</a:t>
            </a:r>
            <a:r>
              <a:rPr lang="vi-VN" sz="2400" dirty="0">
                <a:solidFill>
                  <a:srgbClr val="004C52"/>
                </a:solidFill>
                <a:latin typeface="Times New Roman" panose="02020603050405020304" pitchFamily="18" charset="0"/>
                <a:ea typeface="Karla"/>
                <a:cs typeface="Times New Roman" panose="02020603050405020304" pitchFamily="18" charset="0"/>
                <a:sym typeface="Karla"/>
              </a:rPr>
              <a:t>. Cơ quan lãnh đạo, chỉ huy, quản lý của cơ quan, tổ chức, đơn vị lực lượng vũ trang nhân dân quy định tại khoản 1 Điều này.</a:t>
            </a:r>
            <a:endParaRPr sz="2400" dirty="0">
              <a:solidFill>
                <a:srgbClr val="004C52"/>
              </a:solidFill>
              <a:latin typeface="Times New Roman" panose="02020603050405020304" pitchFamily="18" charset="0"/>
              <a:ea typeface="Karla"/>
              <a:cs typeface="Times New Roman" panose="02020603050405020304" pitchFamily="18" charset="0"/>
              <a:sym typeface="Karla"/>
            </a:endParaRPr>
          </a:p>
        </p:txBody>
      </p:sp>
    </p:spTree>
    <p:extLst>
      <p:ext uri="{BB962C8B-B14F-4D97-AF65-F5344CB8AC3E}">
        <p14:creationId xmlns:p14="http://schemas.microsoft.com/office/powerpoint/2010/main" val="3256942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p:cTn id="7" dur="500" fill="hold"/>
                                        <p:tgtEl>
                                          <p:spTgt spid="196"/>
                                        </p:tgtEl>
                                        <p:attrNameLst>
                                          <p:attrName>ppt_w</p:attrName>
                                        </p:attrNameLst>
                                      </p:cBhvr>
                                      <p:tavLst>
                                        <p:tav tm="0">
                                          <p:val>
                                            <p:fltVal val="0"/>
                                          </p:val>
                                        </p:tav>
                                        <p:tav tm="100000">
                                          <p:val>
                                            <p:strVal val="#ppt_w"/>
                                          </p:val>
                                        </p:tav>
                                      </p:tavLst>
                                    </p:anim>
                                    <p:anim calcmode="lin" valueType="num">
                                      <p:cBhvr>
                                        <p:cTn id="8" dur="500" fill="hold"/>
                                        <p:tgtEl>
                                          <p:spTgt spid="196"/>
                                        </p:tgtEl>
                                        <p:attrNameLst>
                                          <p:attrName>ppt_h</p:attrName>
                                        </p:attrNameLst>
                                      </p:cBhvr>
                                      <p:tavLst>
                                        <p:tav tm="0">
                                          <p:val>
                                            <p:fltVal val="0"/>
                                          </p:val>
                                        </p:tav>
                                        <p:tav tm="100000">
                                          <p:val>
                                            <p:strVal val="#ppt_h"/>
                                          </p:val>
                                        </p:tav>
                                      </p:tavLst>
                                    </p:anim>
                                    <p:animEffect transition="in" filter="fade">
                                      <p:cBhvr>
                                        <p:cTn id="9" dur="500"/>
                                        <p:tgtEl>
                                          <p:spTgt spid="19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barn(inVertical)">
                                      <p:cBhvr>
                                        <p:cTn id="14" dur="500"/>
                                        <p:tgtEl>
                                          <p:spTgt spid="19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1000"/>
                                        <p:tgtEl>
                                          <p:spTgt spid="198"/>
                                        </p:tgtEl>
                                      </p:cBhvr>
                                    </p:animEffect>
                                    <p:anim calcmode="lin" valueType="num">
                                      <p:cBhvr>
                                        <p:cTn id="20" dur="1000" fill="hold"/>
                                        <p:tgtEl>
                                          <p:spTgt spid="198"/>
                                        </p:tgtEl>
                                        <p:attrNameLst>
                                          <p:attrName>ppt_x</p:attrName>
                                        </p:attrNameLst>
                                      </p:cBhvr>
                                      <p:tavLst>
                                        <p:tav tm="0">
                                          <p:val>
                                            <p:strVal val="#ppt_x"/>
                                          </p:val>
                                        </p:tav>
                                        <p:tav tm="100000">
                                          <p:val>
                                            <p:strVal val="#ppt_x"/>
                                          </p:val>
                                        </p:tav>
                                      </p:tavLst>
                                    </p:anim>
                                    <p:anim calcmode="lin" valueType="num">
                                      <p:cBhvr>
                                        <p:cTn id="21"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9"/>
                                        </p:tgtEl>
                                        <p:attrNameLst>
                                          <p:attrName>style.visibility</p:attrName>
                                        </p:attrNameLst>
                                      </p:cBhvr>
                                      <p:to>
                                        <p:strVal val="visible"/>
                                      </p:to>
                                    </p:set>
                                    <p:animEffect transition="in" filter="fade">
                                      <p:cBhvr>
                                        <p:cTn id="26" dur="1000"/>
                                        <p:tgtEl>
                                          <p:spTgt spid="199"/>
                                        </p:tgtEl>
                                      </p:cBhvr>
                                    </p:animEffect>
                                    <p:anim calcmode="lin" valueType="num">
                                      <p:cBhvr>
                                        <p:cTn id="27" dur="1000" fill="hold"/>
                                        <p:tgtEl>
                                          <p:spTgt spid="199"/>
                                        </p:tgtEl>
                                        <p:attrNameLst>
                                          <p:attrName>ppt_x</p:attrName>
                                        </p:attrNameLst>
                                      </p:cBhvr>
                                      <p:tavLst>
                                        <p:tav tm="0">
                                          <p:val>
                                            <p:strVal val="#ppt_x"/>
                                          </p:val>
                                        </p:tav>
                                        <p:tav tm="100000">
                                          <p:val>
                                            <p:strVal val="#ppt_x"/>
                                          </p:val>
                                        </p:tav>
                                      </p:tavLst>
                                    </p:anim>
                                    <p:anim calcmode="lin" valueType="num">
                                      <p:cBhvr>
                                        <p:cTn id="28"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animBg="1"/>
      <p:bldP spid="198" grpId="0" animBg="1"/>
      <p:bldP spid="1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197427" y="117845"/>
            <a:ext cx="8562109" cy="817337"/>
          </a:xfrm>
          <a:prstGeom prst="rect">
            <a:avLst/>
          </a:prstGeom>
        </p:spPr>
        <p:txBody>
          <a:bodyPr spcFirstLastPara="1" wrap="square" lIns="91425" tIns="91425" rIns="91425" bIns="91425" anchor="t" anchorCtr="0">
            <a:noAutofit/>
          </a:bodyPr>
          <a:lstStyle/>
          <a:p>
            <a:pPr lvl="0" algn="just"/>
            <a:r>
              <a:rPr lang="vi-VN" sz="2000" i="1" dirty="0">
                <a:latin typeface="+mj-lt"/>
              </a:rPr>
              <a:t>Trách nhiệm và chế độ, chính sách của cơ quan, tổ chức, công dân tham gia, phối hợp, cộng tác, giúp đỡ lực lượng thực thi nhiệm vụ biên phòng (Điều 7)</a:t>
            </a:r>
            <a:endParaRPr sz="2000" i="1" dirty="0">
              <a:latin typeface="+mj-lt"/>
            </a:endParaRPr>
          </a:p>
        </p:txBody>
      </p:sp>
      <p:sp>
        <p:nvSpPr>
          <p:cNvPr id="5" name="TextBox 4"/>
          <p:cNvSpPr txBox="1"/>
          <p:nvPr/>
        </p:nvSpPr>
        <p:spPr>
          <a:xfrm>
            <a:off x="197426" y="1050072"/>
            <a:ext cx="8686801" cy="4093428"/>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	</a:t>
            </a:r>
            <a:r>
              <a:rPr lang="vi-VN" sz="2000" b="1" dirty="0" smtClean="0">
                <a:solidFill>
                  <a:schemeClr val="accent2">
                    <a:lumMod val="50000"/>
                  </a:schemeClr>
                </a:solidFill>
                <a:latin typeface="Times New Roman" panose="02020603050405020304" pitchFamily="18" charset="0"/>
                <a:cs typeface="Times New Roman" panose="02020603050405020304" pitchFamily="18" charset="0"/>
              </a:rPr>
              <a:t>Đây </a:t>
            </a:r>
            <a:r>
              <a:rPr lang="vi-VN" sz="2000" b="1" dirty="0">
                <a:solidFill>
                  <a:schemeClr val="accent2">
                    <a:lumMod val="50000"/>
                  </a:schemeClr>
                </a:solidFill>
                <a:latin typeface="Times New Roman" panose="02020603050405020304" pitchFamily="18" charset="0"/>
                <a:cs typeface="Times New Roman" panose="02020603050405020304" pitchFamily="18" charset="0"/>
              </a:rPr>
              <a:t>là nội dung mới so với Pháp lệnh BĐBP</a:t>
            </a:r>
            <a:r>
              <a:rPr lang="vi-VN" sz="2000" dirty="0">
                <a:solidFill>
                  <a:schemeClr val="accent2">
                    <a:lumMod val="50000"/>
                  </a:schemeClr>
                </a:solidFill>
                <a:latin typeface="Times New Roman" panose="02020603050405020304" pitchFamily="18" charset="0"/>
                <a:cs typeface="Times New Roman" panose="02020603050405020304" pitchFamily="18" charset="0"/>
              </a:rPr>
              <a:t>, Luật Biên phòng Việt Nam quy định cơ quan, tổ chức, công dân có trách nhiệm tham gia, phối hợp, cộng tác, giúp đỡ lực lượng thực thi nhiệm vụ biên phòng thực hiện nhiệm vụ</a:t>
            </a:r>
            <a:r>
              <a:rPr lang="vi-VN" sz="20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000" dirty="0" smtClean="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2">
                    <a:lumMod val="50000"/>
                  </a:schemeClr>
                </a:solidFill>
                <a:latin typeface="Times New Roman" panose="02020603050405020304" pitchFamily="18" charset="0"/>
                <a:cs typeface="Times New Roman" panose="02020603050405020304" pitchFamily="18" charset="0"/>
              </a:rPr>
              <a:t>Riêng</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công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000" dirty="0">
                <a:solidFill>
                  <a:schemeClr val="accent2">
                    <a:lumMod val="50000"/>
                  </a:schemeClr>
                </a:solidFill>
                <a:latin typeface="Times New Roman" panose="02020603050405020304" pitchFamily="18" charset="0"/>
                <a:cs typeface="Times New Roman" panose="02020603050405020304" pitchFamily="18" charset="0"/>
              </a:rPr>
              <a:t> ở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khu</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vực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trách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nhiệm</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tham</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xây</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dựng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nền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thế</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trận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phong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trào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bảo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vệ</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chủ</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quyền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lãnh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thổ</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quốc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giữ</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gìn</a:t>
            </a:r>
            <a:r>
              <a:rPr lang="en-US" sz="2000" dirty="0">
                <a:solidFill>
                  <a:schemeClr val="accent2">
                    <a:lumMod val="50000"/>
                  </a:schemeClr>
                </a:solidFill>
                <a:latin typeface="Times New Roman" panose="02020603050405020304" pitchFamily="18" charset="0"/>
                <a:cs typeface="Times New Roman" panose="02020603050405020304" pitchFamily="18" charset="0"/>
              </a:rPr>
              <a:t> an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ninh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trật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tự</a:t>
            </a:r>
            <a:r>
              <a:rPr lang="en-US" sz="2000" dirty="0">
                <a:solidFill>
                  <a:schemeClr val="accent2">
                    <a:lumMod val="50000"/>
                  </a:schemeClr>
                </a:solidFill>
                <a:latin typeface="Times New Roman" panose="02020603050405020304" pitchFamily="18" charset="0"/>
                <a:cs typeface="Times New Roman" panose="02020603050405020304" pitchFamily="18" charset="0"/>
              </a:rPr>
              <a:t>, an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xã</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hội</a:t>
            </a:r>
            <a:r>
              <a:rPr lang="en-US" sz="2000" dirty="0">
                <a:solidFill>
                  <a:schemeClr val="accent2">
                    <a:lumMod val="50000"/>
                  </a:schemeClr>
                </a:solidFill>
                <a:latin typeface="Times New Roman" panose="02020603050405020304" pitchFamily="18" charset="0"/>
                <a:cs typeface="Times New Roman" panose="02020603050405020304" pitchFamily="18" charset="0"/>
              </a:rPr>
              <a:t> ở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khu</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vực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cửa</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khẩu</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a:t>
            </a:r>
          </a:p>
          <a:p>
            <a:pPr algn="just"/>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vi-VN" sz="2000" dirty="0" smtClean="0">
                <a:solidFill>
                  <a:schemeClr val="accent2">
                    <a:lumMod val="50000"/>
                  </a:schemeClr>
                </a:solidFill>
                <a:latin typeface="Times New Roman" panose="02020603050405020304" pitchFamily="18" charset="0"/>
                <a:cs typeface="Times New Roman" panose="02020603050405020304" pitchFamily="18" charset="0"/>
              </a:rPr>
              <a:t>Đồng </a:t>
            </a:r>
            <a:r>
              <a:rPr lang="vi-VN" sz="2000" dirty="0">
                <a:solidFill>
                  <a:schemeClr val="accent2">
                    <a:lumMod val="50000"/>
                  </a:schemeClr>
                </a:solidFill>
                <a:latin typeface="Times New Roman" panose="02020603050405020304" pitchFamily="18" charset="0"/>
                <a:cs typeface="Times New Roman" panose="02020603050405020304" pitchFamily="18" charset="0"/>
              </a:rPr>
              <a:t>thời, Luật cũng quy định cụ thể cơ quan, tổ chức, công dân tham gia, phối hợp, cộng tác, giúp đỡ lực lượng thực thi nhiệm vụ biên phòng có thành tích thì được khen thưởng; bị thiệt hại về tài sản thì được đền bù; bị tổn hại về danh dự, nhân phẩm thì được khôi phục; người bị thương tích, tổn hại sức khỏe, tính mạng thì bản thân hoặc gia đình được hưởng chế độ, chính sách theo quy định của pháp luật.</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311728" y="398400"/>
            <a:ext cx="6764482" cy="547173"/>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Các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hành</a:t>
            </a:r>
            <a:r>
              <a:rPr lang="en-US" i="1" dirty="0">
                <a:latin typeface="Times New Roman" panose="02020603050405020304" pitchFamily="18" charset="0"/>
                <a:cs typeface="Times New Roman" panose="02020603050405020304" pitchFamily="18" charset="0"/>
              </a:rPr>
              <a:t> vi </a:t>
            </a:r>
            <a:r>
              <a:rPr lang="en-US" i="1" dirty="0" err="1">
                <a:latin typeface="Times New Roman" panose="02020603050405020304" pitchFamily="18" charset="0"/>
                <a:cs typeface="Times New Roman" panose="02020603050405020304" pitchFamily="18" charset="0"/>
              </a:rPr>
              <a:t>bị</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nghiêm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cấm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về</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8)</a:t>
            </a:r>
            <a:endParaRPr i="1" dirty="0">
              <a:latin typeface="Times New Roman" panose="02020603050405020304" pitchFamily="18" charset="0"/>
              <a:cs typeface="Times New Roman" panose="02020603050405020304" pitchFamily="18" charset="0"/>
            </a:endParaRPr>
          </a:p>
        </p:txBody>
      </p:sp>
      <p:sp>
        <p:nvSpPr>
          <p:cNvPr id="138" name="Google Shape;138;p16"/>
          <p:cNvSpPr txBox="1">
            <a:spLocks noGrp="1"/>
          </p:cNvSpPr>
          <p:nvPr>
            <p:ph type="body" idx="1"/>
          </p:nvPr>
        </p:nvSpPr>
        <p:spPr>
          <a:xfrm>
            <a:off x="166255" y="1049482"/>
            <a:ext cx="8707581" cy="3876226"/>
          </a:xfrm>
          <a:prstGeom prst="rect">
            <a:avLst/>
          </a:prstGeom>
        </p:spPr>
        <p:txBody>
          <a:bodyPr spcFirstLastPara="1" wrap="square" lIns="91425" tIns="91425" rIns="91425" bIns="91425" anchor="t" anchorCtr="0">
            <a:noAutofit/>
          </a:bodyPr>
          <a:lstStyle/>
          <a:p>
            <a:pPr algn="just">
              <a:spcBef>
                <a:spcPts val="0"/>
              </a:spcBef>
            </a:pP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ninh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a:t>
            </a:r>
          </a:p>
          <a:p>
            <a:pPr lvl="0" algn="just">
              <a:spcBef>
                <a:spcPts val="0"/>
              </a:spcBef>
            </a:pPr>
            <a:r>
              <a:rPr lang="vi-VN" dirty="0">
                <a:solidFill>
                  <a:schemeClr val="accent5">
                    <a:lumMod val="50000"/>
                  </a:schemeClr>
                </a:solidFill>
                <a:latin typeface="Times New Roman" panose="02020603050405020304" pitchFamily="18" charset="0"/>
                <a:cs typeface="Times New Roman" panose="02020603050405020304" pitchFamily="18" charset="0"/>
              </a:rPr>
              <a:t>Sử dụng hoặc cho sử dụng khu vực biên giới của Việt Nam để chống phá, can thiệp vào nước khác; đe dọa sử dụng hoặc sử dụng vũ lực trong quan hệ biên giới</a:t>
            </a:r>
            <a:r>
              <a:rPr lang="vi-VN"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dirty="0" smtClean="0">
              <a:solidFill>
                <a:schemeClr val="accent5">
                  <a:lumMod val="50000"/>
                </a:schemeClr>
              </a:solidFill>
              <a:latin typeface="Times New Roman" panose="02020603050405020304" pitchFamily="18" charset="0"/>
              <a:cs typeface="Times New Roman" panose="02020603050405020304" pitchFamily="18" charset="0"/>
            </a:endParaRPr>
          </a:p>
          <a:p>
            <a:pPr lvl="0" algn="just">
              <a:spcBef>
                <a:spcPts val="0"/>
              </a:spcBef>
            </a:pPr>
            <a:r>
              <a:rPr lang="vi-VN" dirty="0">
                <a:solidFill>
                  <a:schemeClr val="accent3">
                    <a:lumMod val="50000"/>
                  </a:schemeClr>
                </a:solidFill>
                <a:latin typeface="Times New Roman" panose="02020603050405020304" pitchFamily="18" charset="0"/>
                <a:cs typeface="Times New Roman" panose="02020603050405020304" pitchFamily="18" charset="0"/>
              </a:rPr>
              <a:t>Giả danh cơ quan, tổ chức, người thực thi nhiệm vụ biên phòng; chống lại, cản trở, trả thù, đe dọa, xâm phạm tính mạng, sức khỏe, xúc phạm danh dự, nhân phẩm người thực thi nhiệm vụ biên phòng.</a:t>
            </a:r>
            <a:endParaRPr dirty="0">
              <a:solidFill>
                <a:schemeClr val="accent3">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inVertical)">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8">
                                            <p:txEl>
                                              <p:pRg st="0" end="0"/>
                                            </p:txEl>
                                          </p:spTgt>
                                        </p:tgtEl>
                                        <p:attrNameLst>
                                          <p:attrName>style.visibility</p:attrName>
                                        </p:attrNameLst>
                                      </p:cBhvr>
                                      <p:to>
                                        <p:strVal val="visible"/>
                                      </p:to>
                                    </p:set>
                                    <p:animEffect transition="in" filter="fade">
                                      <p:cBhvr>
                                        <p:cTn id="12" dur="1000"/>
                                        <p:tgtEl>
                                          <p:spTgt spid="138">
                                            <p:txEl>
                                              <p:pRg st="0" end="0"/>
                                            </p:txEl>
                                          </p:spTgt>
                                        </p:tgtEl>
                                      </p:cBhvr>
                                    </p:animEffect>
                                    <p:anim calcmode="lin" valueType="num">
                                      <p:cBhvr>
                                        <p:cTn id="13" dur="1000" fill="hold"/>
                                        <p:tgtEl>
                                          <p:spTgt spid="1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8">
                                            <p:txEl>
                                              <p:pRg st="1" end="1"/>
                                            </p:txEl>
                                          </p:spTgt>
                                        </p:tgtEl>
                                        <p:attrNameLst>
                                          <p:attrName>style.visibility</p:attrName>
                                        </p:attrNameLst>
                                      </p:cBhvr>
                                      <p:to>
                                        <p:strVal val="visible"/>
                                      </p:to>
                                    </p:set>
                                    <p:animEffect transition="in" filter="fade">
                                      <p:cBhvr>
                                        <p:cTn id="19" dur="1000"/>
                                        <p:tgtEl>
                                          <p:spTgt spid="138">
                                            <p:txEl>
                                              <p:pRg st="1" end="1"/>
                                            </p:txEl>
                                          </p:spTgt>
                                        </p:tgtEl>
                                      </p:cBhvr>
                                    </p:animEffect>
                                    <p:anim calcmode="lin" valueType="num">
                                      <p:cBhvr>
                                        <p:cTn id="20" dur="10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8">
                                            <p:txEl>
                                              <p:pRg st="2" end="2"/>
                                            </p:txEl>
                                          </p:spTgt>
                                        </p:tgtEl>
                                        <p:attrNameLst>
                                          <p:attrName>style.visibility</p:attrName>
                                        </p:attrNameLst>
                                      </p:cBhvr>
                                      <p:to>
                                        <p:strVal val="visible"/>
                                      </p:to>
                                    </p:set>
                                    <p:animEffect transition="in" filter="fade">
                                      <p:cBhvr>
                                        <p:cTn id="26" dur="1000"/>
                                        <p:tgtEl>
                                          <p:spTgt spid="138">
                                            <p:txEl>
                                              <p:pRg st="2" end="2"/>
                                            </p:txEl>
                                          </p:spTgt>
                                        </p:tgtEl>
                                      </p:cBhvr>
                                    </p:animEffect>
                                    <p:anim calcmode="lin" valueType="num">
                                      <p:cBhvr>
                                        <p:cTn id="27" dur="1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311727" y="398400"/>
            <a:ext cx="7945623" cy="547173"/>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Các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hành</a:t>
            </a:r>
            <a:r>
              <a:rPr lang="en-US" i="1" dirty="0">
                <a:latin typeface="Times New Roman" panose="02020603050405020304" pitchFamily="18" charset="0"/>
                <a:cs typeface="Times New Roman" panose="02020603050405020304" pitchFamily="18" charset="0"/>
              </a:rPr>
              <a:t> vi </a:t>
            </a:r>
            <a:r>
              <a:rPr lang="en-US" i="1" dirty="0" err="1">
                <a:latin typeface="Times New Roman" panose="02020603050405020304" pitchFamily="18" charset="0"/>
                <a:cs typeface="Times New Roman" panose="02020603050405020304" pitchFamily="18" charset="0"/>
              </a:rPr>
              <a:t>bị</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nghiêm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cấm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về</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8)</a:t>
            </a:r>
            <a:endParaRPr i="1" dirty="0">
              <a:latin typeface="Times New Roman" panose="02020603050405020304" pitchFamily="18" charset="0"/>
              <a:cs typeface="Times New Roman" panose="02020603050405020304" pitchFamily="18" charset="0"/>
            </a:endParaRPr>
          </a:p>
        </p:txBody>
      </p:sp>
      <p:sp>
        <p:nvSpPr>
          <p:cNvPr id="138" name="Google Shape;138;p16"/>
          <p:cNvSpPr txBox="1">
            <a:spLocks noGrp="1"/>
          </p:cNvSpPr>
          <p:nvPr>
            <p:ph type="body" idx="1"/>
          </p:nvPr>
        </p:nvSpPr>
        <p:spPr>
          <a:xfrm>
            <a:off x="166255" y="1049482"/>
            <a:ext cx="8707581" cy="3876226"/>
          </a:xfrm>
          <a:prstGeom prst="rect">
            <a:avLst/>
          </a:prstGeom>
        </p:spPr>
        <p:txBody>
          <a:bodyPr spcFirstLastPara="1" wrap="square" lIns="91425" tIns="91425" rIns="91425" bIns="91425" anchor="t" anchorCtr="0">
            <a:noAutofit/>
          </a:bodyPr>
          <a:lstStyle/>
          <a:p>
            <a:pPr algn="just">
              <a:spcBef>
                <a:spcPts val="0"/>
              </a:spcBef>
            </a:pPr>
            <a:r>
              <a:rPr lang="vi-VN" dirty="0">
                <a:solidFill>
                  <a:schemeClr val="accent3">
                    <a:lumMod val="50000"/>
                  </a:schemeClr>
                </a:solidFill>
                <a:latin typeface="Times New Roman" panose="02020603050405020304" pitchFamily="18" charset="0"/>
                <a:cs typeface="Times New Roman" panose="02020603050405020304" pitchFamily="18" charset="0"/>
              </a:rPr>
              <a:t>Mua chuộc, hối lộ, dụ dỗ, lôi kéo hoặc ép buộc người thực thi nhiệm vụ biên phòng làm trái quy định của pháp luật</a:t>
            </a:r>
            <a:r>
              <a:rPr lang="vi-VN" dirty="0" smtClean="0">
                <a:solidFill>
                  <a:schemeClr val="accent3">
                    <a:lumMod val="50000"/>
                  </a:schemeClr>
                </a:solidFill>
                <a:latin typeface="Times New Roman" panose="02020603050405020304" pitchFamily="18" charset="0"/>
                <a:cs typeface="Times New Roman" panose="02020603050405020304" pitchFamily="18" charset="0"/>
              </a:rPr>
              <a:t>.</a:t>
            </a:r>
            <a:endParaRPr lang="en-US" dirty="0" smtClean="0">
              <a:solidFill>
                <a:schemeClr val="accent3">
                  <a:lumMod val="50000"/>
                </a:schemeClr>
              </a:solidFill>
              <a:latin typeface="Times New Roman" panose="02020603050405020304" pitchFamily="18" charset="0"/>
              <a:cs typeface="Times New Roman" panose="02020603050405020304" pitchFamily="18" charset="0"/>
            </a:endParaRPr>
          </a:p>
          <a:p>
            <a:pPr algn="just">
              <a:spcBef>
                <a:spcPts val="0"/>
              </a:spcBef>
            </a:pPr>
            <a:r>
              <a:rPr lang="vi-VN" dirty="0">
                <a:latin typeface="Times New Roman" panose="02020603050405020304" pitchFamily="18" charset="0"/>
                <a:cs typeface="Times New Roman" panose="02020603050405020304" pitchFamily="18" charset="0"/>
              </a:rPr>
              <a:t>Lợi dụng, lạm dụng việc thực thi nhiệm vụ biên phòng để vi phạm pháp luật, xâm phạm lợi ích của Nhà nước, quyền và lợi ích hợp pháp của cơ quan, tổ chức, cá nhân</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spcBef>
                <a:spcPts val="0"/>
              </a:spcBef>
            </a:pPr>
            <a:r>
              <a:rPr lang="vi-VN" dirty="0">
                <a:solidFill>
                  <a:schemeClr val="tx1">
                    <a:lumMod val="90000"/>
                    <a:lumOff val="10000"/>
                  </a:schemeClr>
                </a:solidFill>
                <a:latin typeface="Times New Roman" panose="02020603050405020304" pitchFamily="18" charset="0"/>
                <a:cs typeface="Times New Roman" panose="02020603050405020304" pitchFamily="18" charset="0"/>
              </a:rPr>
              <a:t>Phân biệt đối xử về giới, chia rẽ, kỳ thị dân tộc, chủng tộc, quốc tịch, tín ngưỡng, tôn giáo, trình độ văn hóa trong thực thi nhiệm vụ biên phòng</a:t>
            </a:r>
            <a:r>
              <a:rPr lang="vi-VN" dirty="0" smtClean="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algn="just">
              <a:spcBef>
                <a:spcPts val="0"/>
              </a:spcBef>
            </a:pPr>
            <a:r>
              <a:rPr lang="en-US" dirty="0" err="1">
                <a:solidFill>
                  <a:schemeClr val="accent4">
                    <a:lumMod val="50000"/>
                  </a:schemeClr>
                </a:solidFill>
                <a:latin typeface="Times New Roman" panose="02020603050405020304" pitchFamily="18" charset="0"/>
                <a:cs typeface="Times New Roman" panose="02020603050405020304" pitchFamily="18" charset="0"/>
              </a:rPr>
              <a:t>Sản</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xuất</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sử</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dụng</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mua</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bán</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trao</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đổi</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vận</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chuyển</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phát</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tán</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thông</a:t>
            </a:r>
            <a:r>
              <a:rPr lang="en-US" dirty="0">
                <a:solidFill>
                  <a:schemeClr val="accent4">
                    <a:lumMod val="50000"/>
                  </a:schemeClr>
                </a:solidFill>
                <a:latin typeface="Times New Roman" panose="02020603050405020304" pitchFamily="18" charset="0"/>
                <a:cs typeface="Times New Roman" panose="02020603050405020304" pitchFamily="18" charset="0"/>
              </a:rPr>
              <a:t> tin, </a:t>
            </a:r>
            <a:r>
              <a:rPr lang="en-US" dirty="0" err="1">
                <a:solidFill>
                  <a:schemeClr val="accent4">
                    <a:lumMod val="50000"/>
                  </a:schemeClr>
                </a:solidFill>
                <a:latin typeface="Times New Roman" panose="02020603050405020304" pitchFamily="18" charset="0"/>
                <a:cs typeface="Times New Roman" panose="02020603050405020304" pitchFamily="18" charset="0"/>
              </a:rPr>
              <a:t>hình</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ảnh</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sai</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lệch</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về</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chủ</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quyền</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lãnh</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thổ</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biên</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giới</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quốc</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gia</a:t>
            </a:r>
            <a:r>
              <a:rPr lang="en-US" dirty="0">
                <a:solidFill>
                  <a:schemeClr val="accent4">
                    <a:lumMod val="50000"/>
                  </a:schemeClr>
                </a:solidFill>
                <a:latin typeface="Times New Roman" panose="02020603050405020304" pitchFamily="18" charset="0"/>
                <a:cs typeface="Times New Roman" panose="02020603050405020304" pitchFamily="18" charset="0"/>
              </a:rPr>
              <a:t>.</a:t>
            </a:r>
            <a:endParaRPr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258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1000"/>
                                        <p:tgtEl>
                                          <p:spTgt spid="138">
                                            <p:txEl>
                                              <p:pRg st="0" end="0"/>
                                            </p:txEl>
                                          </p:spTgt>
                                        </p:tgtEl>
                                      </p:cBhvr>
                                    </p:animEffect>
                                    <p:anim calcmode="lin" valueType="num">
                                      <p:cBhvr>
                                        <p:cTn id="8" dur="1000" fill="hold"/>
                                        <p:tgtEl>
                                          <p:spTgt spid="1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8">
                                            <p:txEl>
                                              <p:pRg st="1" end="1"/>
                                            </p:txEl>
                                          </p:spTgt>
                                        </p:tgtEl>
                                        <p:attrNameLst>
                                          <p:attrName>style.visibility</p:attrName>
                                        </p:attrNameLst>
                                      </p:cBhvr>
                                      <p:to>
                                        <p:strVal val="visible"/>
                                      </p:to>
                                    </p:set>
                                    <p:animEffect transition="in" filter="fade">
                                      <p:cBhvr>
                                        <p:cTn id="14" dur="1000"/>
                                        <p:tgtEl>
                                          <p:spTgt spid="138">
                                            <p:txEl>
                                              <p:pRg st="1" end="1"/>
                                            </p:txEl>
                                          </p:spTgt>
                                        </p:tgtEl>
                                      </p:cBhvr>
                                    </p:animEffect>
                                    <p:anim calcmode="lin" valueType="num">
                                      <p:cBhvr>
                                        <p:cTn id="15" dur="10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8">
                                            <p:txEl>
                                              <p:pRg st="2" end="2"/>
                                            </p:txEl>
                                          </p:spTgt>
                                        </p:tgtEl>
                                        <p:attrNameLst>
                                          <p:attrName>style.visibility</p:attrName>
                                        </p:attrNameLst>
                                      </p:cBhvr>
                                      <p:to>
                                        <p:strVal val="visible"/>
                                      </p:to>
                                    </p:set>
                                    <p:animEffect transition="in" filter="fade">
                                      <p:cBhvr>
                                        <p:cTn id="21" dur="1000"/>
                                        <p:tgtEl>
                                          <p:spTgt spid="138">
                                            <p:txEl>
                                              <p:pRg st="2" end="2"/>
                                            </p:txEl>
                                          </p:spTgt>
                                        </p:tgtEl>
                                      </p:cBhvr>
                                    </p:animEffect>
                                    <p:anim calcmode="lin" valueType="num">
                                      <p:cBhvr>
                                        <p:cTn id="22" dur="1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8">
                                            <p:txEl>
                                              <p:pRg st="3" end="3"/>
                                            </p:txEl>
                                          </p:spTgt>
                                        </p:tgtEl>
                                        <p:attrNameLst>
                                          <p:attrName>style.visibility</p:attrName>
                                        </p:attrNameLst>
                                      </p:cBhvr>
                                      <p:to>
                                        <p:strVal val="visible"/>
                                      </p:to>
                                    </p:set>
                                    <p:animEffect transition="in" filter="fade">
                                      <p:cBhvr>
                                        <p:cTn id="28" dur="1000"/>
                                        <p:tgtEl>
                                          <p:spTgt spid="138">
                                            <p:txEl>
                                              <p:pRg st="3" end="3"/>
                                            </p:txEl>
                                          </p:spTgt>
                                        </p:tgtEl>
                                      </p:cBhvr>
                                    </p:animEffect>
                                    <p:anim calcmode="lin" valueType="num">
                                      <p:cBhvr>
                                        <p:cTn id="29" dur="1000" fill="hold"/>
                                        <p:tgtEl>
                                          <p:spTgt spid="1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2"/>
          <p:cNvSpPr txBox="1">
            <a:spLocks noGrp="1"/>
          </p:cNvSpPr>
          <p:nvPr>
            <p:ph type="body" idx="4294967295"/>
          </p:nvPr>
        </p:nvSpPr>
        <p:spPr>
          <a:xfrm>
            <a:off x="5736054" y="671149"/>
            <a:ext cx="3087330" cy="3908373"/>
          </a:xfrm>
          <a:prstGeom prst="rect">
            <a:avLst/>
          </a:prstGeom>
        </p:spPr>
        <p:txBody>
          <a:bodyPr spcFirstLastPara="1" wrap="square" lIns="91425" tIns="91425" rIns="91425" bIns="91425" anchor="b" anchorCtr="0">
            <a:noAutofit/>
          </a:bodyPr>
          <a:lstStyle/>
          <a:p>
            <a:pPr marL="0" lvl="0" indent="0" algn="just" rtl="0">
              <a:spcBef>
                <a:spcPts val="600"/>
              </a:spcBef>
              <a:spcAft>
                <a:spcPts val="0"/>
              </a:spcAft>
              <a:buNone/>
            </a:pPr>
            <a:r>
              <a:rPr lang="en-US" sz="2000" dirty="0" err="1" smtClean="0">
                <a:latin typeface="Times New Roman" panose="02020603050405020304" pitchFamily="18" charset="0"/>
                <a:cs typeface="Times New Roman" panose="02020603050405020304" pitchFamily="18" charset="0"/>
              </a:rPr>
              <a:t>Gồm</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03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9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12,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vành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grpSp>
        <p:nvGrpSpPr>
          <p:cNvPr id="315" name="Google Shape;315;p32"/>
          <p:cNvGrpSpPr/>
          <p:nvPr/>
        </p:nvGrpSpPr>
        <p:grpSpPr>
          <a:xfrm>
            <a:off x="205885" y="1334325"/>
            <a:ext cx="5407681" cy="3168296"/>
            <a:chOff x="1177450" y="241631"/>
            <a:chExt cx="6173152" cy="3616775"/>
          </a:xfrm>
        </p:grpSpPr>
        <p:sp>
          <p:nvSpPr>
            <p:cNvPr id="316" name="Google Shape;316;p32"/>
            <p:cNvSpPr/>
            <p:nvPr/>
          </p:nvSpPr>
          <p:spPr>
            <a:xfrm>
              <a:off x="1682276"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32"/>
            <p:cNvSpPr/>
            <p:nvPr/>
          </p:nvSpPr>
          <p:spPr>
            <a:xfrm>
              <a:off x="1177450" y="3763228"/>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extBox 1"/>
          <p:cNvSpPr txBox="1"/>
          <p:nvPr/>
        </p:nvSpPr>
        <p:spPr>
          <a:xfrm>
            <a:off x="83399" y="271039"/>
            <a:ext cx="6286228" cy="430887"/>
          </a:xfrm>
          <a:prstGeom prst="rect">
            <a:avLst/>
          </a:prstGeom>
          <a:noFill/>
        </p:spPr>
        <p:txBody>
          <a:bodyPr wrap="square" rtlCol="0">
            <a:spAutoFit/>
          </a:bodyPr>
          <a:lstStyle/>
          <a:p>
            <a:r>
              <a:rPr lang="en-US" sz="2200" b="1" dirty="0">
                <a:solidFill>
                  <a:schemeClr val="accent2">
                    <a:lumMod val="50000"/>
                  </a:schemeClr>
                </a:solidFill>
                <a:latin typeface="Times New Roman" panose="02020603050405020304" pitchFamily="18" charset="0"/>
                <a:cs typeface="Times New Roman" panose="02020603050405020304" pitchFamily="18" charset="0"/>
              </a:rPr>
              <a:t>2.2.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Hoạt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động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cơ</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bản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Chương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II)</a:t>
            </a:r>
            <a:endParaRPr lang="en-US" sz="2200" b="1" dirty="0">
              <a:solidFill>
                <a:schemeClr val="accent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98" y="1523849"/>
            <a:ext cx="4165304" cy="2647507"/>
          </a:xfrm>
          <a:prstGeom prst="rect">
            <a:avLst/>
          </a:prstGeom>
        </p:spPr>
      </p:pic>
    </p:spTree>
    <p:extLst>
      <p:ext uri="{BB962C8B-B14F-4D97-AF65-F5344CB8AC3E}">
        <p14:creationId xmlns:p14="http://schemas.microsoft.com/office/powerpoint/2010/main" val="276491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anim calcmode="lin" valueType="num">
                                      <p:cBhvr>
                                        <p:cTn id="13" dur="1000" fill="hold"/>
                                        <p:tgtEl>
                                          <p:spTgt spid="315"/>
                                        </p:tgtEl>
                                        <p:attrNameLst>
                                          <p:attrName>ppt_x</p:attrName>
                                        </p:attrNameLst>
                                      </p:cBhvr>
                                      <p:tavLst>
                                        <p:tav tm="0">
                                          <p:val>
                                            <p:strVal val="#ppt_x"/>
                                          </p:val>
                                        </p:tav>
                                        <p:tav tm="100000">
                                          <p:val>
                                            <p:strVal val="#ppt_x"/>
                                          </p:val>
                                        </p:tav>
                                      </p:tavLst>
                                    </p:anim>
                                    <p:anim calcmode="lin" valueType="num">
                                      <p:cBhvr>
                                        <p:cTn id="14" dur="1000" fill="hold"/>
                                        <p:tgtEl>
                                          <p:spTgt spid="3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3">
                                            <p:txEl>
                                              <p:pRg st="0" end="0"/>
                                            </p:txEl>
                                          </p:spTgt>
                                        </p:tgtEl>
                                        <p:attrNameLst>
                                          <p:attrName>style.visibility</p:attrName>
                                        </p:attrNameLst>
                                      </p:cBhvr>
                                      <p:to>
                                        <p:strVal val="visible"/>
                                      </p:to>
                                    </p:set>
                                    <p:animEffect transition="in" filter="fade">
                                      <p:cBhvr>
                                        <p:cTn id="26" dur="1000"/>
                                        <p:tgtEl>
                                          <p:spTgt spid="313">
                                            <p:txEl>
                                              <p:pRg st="0" end="0"/>
                                            </p:txEl>
                                          </p:spTgt>
                                        </p:tgtEl>
                                      </p:cBhvr>
                                    </p:animEffect>
                                    <p:anim calcmode="lin" valueType="num">
                                      <p:cBhvr>
                                        <p:cTn id="27" dur="1000" fill="hold"/>
                                        <p:tgtEl>
                                          <p:spTgt spid="31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575822" y="2109355"/>
            <a:ext cx="7955114" cy="876249"/>
          </a:xfrm>
          <a:prstGeom prst="rect">
            <a:avLst/>
          </a:prstGeom>
        </p:spPr>
        <p:txBody>
          <a:bodyPr spcFirstLastPara="1" wrap="square" lIns="91425" tIns="91425" rIns="91425" bIns="91425" anchor="b" anchorCtr="0">
            <a:noAutofit/>
          </a:bodyPr>
          <a:lstStyle/>
          <a:p>
            <a:pPr lvl="0"/>
            <a:r>
              <a:rPr lang="en-US" dirty="0">
                <a:solidFill>
                  <a:srgbClr val="ABE33F"/>
                </a:solidFill>
                <a:latin typeface="Times New Roman" panose="02020603050405020304" pitchFamily="18" charset="0"/>
                <a:cs typeface="Times New Roman" panose="02020603050405020304" pitchFamily="18" charset="0"/>
              </a:rPr>
              <a:t>I. SỰ CẦN THIẾT BAN HÀNH </a:t>
            </a:r>
            <a:r>
              <a:rPr lang="en-US" dirty="0" smtClean="0">
                <a:solidFill>
                  <a:srgbClr val="ABE33F"/>
                </a:solidFill>
                <a:latin typeface="Times New Roman" panose="02020603050405020304" pitchFamily="18" charset="0"/>
                <a:cs typeface="Times New Roman" panose="02020603050405020304" pitchFamily="18" charset="0"/>
              </a:rPr>
              <a:t>LUẬT</a:t>
            </a:r>
            <a:endParaRPr dirty="0">
              <a:solidFill>
                <a:srgbClr val="ABE33F"/>
              </a:solidFill>
              <a:latin typeface="Times New Roman" panose="02020603050405020304" pitchFamily="18" charset="0"/>
              <a:cs typeface="Times New Roman" panose="02020603050405020304" pitchFamily="18" charset="0"/>
            </a:endParaRPr>
          </a:p>
        </p:txBody>
      </p:sp>
      <p:grpSp>
        <p:nvGrpSpPr>
          <p:cNvPr id="6" name="Google Shape;788;p46"/>
          <p:cNvGrpSpPr/>
          <p:nvPr/>
        </p:nvGrpSpPr>
        <p:grpSpPr>
          <a:xfrm>
            <a:off x="1953491" y="571499"/>
            <a:ext cx="924791" cy="675409"/>
            <a:chOff x="5255200" y="3006475"/>
            <a:chExt cx="511700" cy="378575"/>
          </a:xfrm>
        </p:grpSpPr>
        <p:sp>
          <p:nvSpPr>
            <p:cNvPr id="7" name="Google Shape;789;p46"/>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0;p46"/>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787;p46"/>
          <p:cNvSpPr/>
          <p:nvPr/>
        </p:nvSpPr>
        <p:spPr>
          <a:xfrm>
            <a:off x="7595754" y="3631128"/>
            <a:ext cx="314500" cy="314482"/>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7;p46"/>
          <p:cNvSpPr/>
          <p:nvPr/>
        </p:nvSpPr>
        <p:spPr>
          <a:xfrm>
            <a:off x="763680" y="3084672"/>
            <a:ext cx="394058" cy="417063"/>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4511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28"/>
          <p:cNvSpPr txBox="1">
            <a:spLocks noGrp="1"/>
          </p:cNvSpPr>
          <p:nvPr>
            <p:ph type="body" idx="1"/>
          </p:nvPr>
        </p:nvSpPr>
        <p:spPr>
          <a:xfrm>
            <a:off x="301472" y="1115504"/>
            <a:ext cx="2584923" cy="1814732"/>
          </a:xfrm>
          <a:prstGeom prst="rect">
            <a:avLst/>
          </a:prstGeom>
        </p:spPr>
        <p:txBody>
          <a:bodyPr spcFirstLastPara="1" wrap="square" lIns="91425" tIns="91425" rIns="91425" bIns="91425" anchor="t" anchorCtr="0">
            <a:noAutofit/>
          </a:bodyPr>
          <a:lstStyle/>
          <a:p>
            <a:pPr marL="0" lvl="0" indent="0" algn="just">
              <a:buNone/>
            </a:pPr>
            <a:r>
              <a:rPr lang="en-US" sz="1800" dirty="0" smtClean="0">
                <a:latin typeface="Times New Roman" panose="02020603050405020304" pitchFamily="18" charset="0"/>
                <a:cs typeface="Times New Roman" panose="02020603050405020304" pitchFamily="18" charset="0"/>
              </a:rPr>
              <a:t>1. </a:t>
            </a:r>
            <a:r>
              <a:rPr lang="vi-VN" sz="1800" dirty="0" smtClean="0">
                <a:latin typeface="Times New Roman" panose="02020603050405020304" pitchFamily="18" charset="0"/>
                <a:cs typeface="Times New Roman" panose="02020603050405020304" pitchFamily="18" charset="0"/>
              </a:rPr>
              <a:t>Xây </a:t>
            </a:r>
            <a:r>
              <a:rPr lang="vi-VN" sz="1800" dirty="0">
                <a:latin typeface="+mj-lt"/>
              </a:rPr>
              <a:t>dựng, tổ chức thực hiện Chiến lược bảo vệ biên giới quốc gia, khu vực phòng thủ, phòng thủ dân sự và kế hoạch phòng thủ ở khu vực biên giới;</a:t>
            </a:r>
            <a:endParaRPr sz="1800" dirty="0">
              <a:latin typeface="+mj-lt"/>
            </a:endParaRPr>
          </a:p>
        </p:txBody>
      </p:sp>
      <p:sp>
        <p:nvSpPr>
          <p:cNvPr id="255" name="Google Shape;255;p28"/>
          <p:cNvSpPr txBox="1">
            <a:spLocks noGrp="1"/>
          </p:cNvSpPr>
          <p:nvPr>
            <p:ph type="body" idx="2"/>
          </p:nvPr>
        </p:nvSpPr>
        <p:spPr>
          <a:xfrm>
            <a:off x="3187267" y="1130696"/>
            <a:ext cx="2343600" cy="1305000"/>
          </a:xfrm>
          <a:prstGeom prst="rect">
            <a:avLst/>
          </a:prstGeom>
        </p:spPr>
        <p:txBody>
          <a:bodyPr spcFirstLastPara="1" wrap="square" lIns="91425" tIns="91425" rIns="91425" bIns="91425" anchor="t" anchorCtr="0">
            <a:noAutofit/>
          </a:bodyPr>
          <a:lstStyle/>
          <a:p>
            <a:pPr marL="0" lvl="0" indent="0" algn="just">
              <a:buNone/>
            </a:pPr>
            <a:r>
              <a:rPr lang="en-US" sz="1800" dirty="0" smtClean="0">
                <a:solidFill>
                  <a:schemeClr val="accent4">
                    <a:lumMod val="50000"/>
                  </a:schemeClr>
                </a:solidFill>
                <a:latin typeface="Times New Roman" panose="02020603050405020304" pitchFamily="18" charset="0"/>
                <a:cs typeface="Times New Roman" panose="02020603050405020304" pitchFamily="18" charset="0"/>
              </a:rPr>
              <a:t>2. </a:t>
            </a:r>
            <a:r>
              <a:rPr lang="en-US" sz="1800" dirty="0" err="1" smtClean="0">
                <a:solidFill>
                  <a:schemeClr val="accent4">
                    <a:lumMod val="50000"/>
                  </a:schemeClr>
                </a:solidFill>
                <a:latin typeface="Times New Roman" panose="02020603050405020304" pitchFamily="18" charset="0"/>
                <a:cs typeface="Times New Roman" panose="02020603050405020304" pitchFamily="18" charset="0"/>
              </a:rPr>
              <a:t>Xây</a:t>
            </a:r>
            <a:r>
              <a:rPr lang="en-US" sz="1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dựng</a:t>
            </a:r>
            <a:r>
              <a:rPr lang="en-US" sz="1800" dirty="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củng</a:t>
            </a:r>
            <a:r>
              <a:rPr lang="en-US" sz="1800" dirty="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cố</a:t>
            </a:r>
            <a:r>
              <a:rPr lang="en-US" sz="1800" dirty="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hệ</a:t>
            </a:r>
            <a:r>
              <a:rPr lang="en-US" sz="1800" dirty="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thống</a:t>
            </a:r>
            <a:r>
              <a:rPr lang="en-US" sz="1800" dirty="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chính</a:t>
            </a:r>
            <a:r>
              <a:rPr lang="en-US" sz="1800" dirty="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trị</a:t>
            </a:r>
            <a:r>
              <a:rPr lang="en-US" sz="1800" dirty="0">
                <a:solidFill>
                  <a:schemeClr val="accent4">
                    <a:lumMod val="50000"/>
                  </a:schemeClr>
                </a:solidFill>
                <a:latin typeface="Times New Roman" panose="02020603050405020304" pitchFamily="18" charset="0"/>
                <a:cs typeface="Times New Roman" panose="02020603050405020304" pitchFamily="18" charset="0"/>
              </a:rPr>
              <a:t> ở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khu</a:t>
            </a:r>
            <a:r>
              <a:rPr lang="en-US" sz="1800" dirty="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vực</a:t>
            </a:r>
            <a:r>
              <a:rPr lang="en-US" sz="1800" dirty="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biên</a:t>
            </a:r>
            <a:r>
              <a:rPr lang="en-US" sz="1800" dirty="0">
                <a:solidFill>
                  <a:schemeClr val="accent4">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50000"/>
                  </a:schemeClr>
                </a:solidFill>
                <a:latin typeface="Times New Roman" panose="02020603050405020304" pitchFamily="18" charset="0"/>
                <a:cs typeface="Times New Roman" panose="02020603050405020304" pitchFamily="18" charset="0"/>
              </a:rPr>
              <a:t>giới</a:t>
            </a:r>
            <a:r>
              <a:rPr lang="en-US" sz="1800" dirty="0">
                <a:solidFill>
                  <a:schemeClr val="accent4">
                    <a:lumMod val="50000"/>
                  </a:schemeClr>
                </a:solidFill>
                <a:latin typeface="Times New Roman" panose="02020603050405020304" pitchFamily="18" charset="0"/>
                <a:cs typeface="Times New Roman" panose="02020603050405020304" pitchFamily="18" charset="0"/>
              </a:rPr>
              <a:t>;</a:t>
            </a:r>
            <a:endParaRPr sz="18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56" name="Google Shape;256;p28"/>
          <p:cNvSpPr txBox="1">
            <a:spLocks noGrp="1"/>
          </p:cNvSpPr>
          <p:nvPr>
            <p:ph type="body" idx="3"/>
          </p:nvPr>
        </p:nvSpPr>
        <p:spPr>
          <a:xfrm>
            <a:off x="5831739" y="1115504"/>
            <a:ext cx="2709588" cy="1932496"/>
          </a:xfrm>
          <a:prstGeom prst="rect">
            <a:avLst/>
          </a:prstGeom>
        </p:spPr>
        <p:txBody>
          <a:bodyPr spcFirstLastPara="1" wrap="square" lIns="91425" tIns="91425" rIns="91425" bIns="91425" anchor="t" anchorCtr="0">
            <a:noAutofit/>
          </a:bodyPr>
          <a:lstStyle/>
          <a:p>
            <a:pPr marL="0" lvl="0" indent="0" algn="just">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3. </a:t>
            </a:r>
            <a:r>
              <a:rPr lang="en-US" sz="1800" dirty="0" err="1" smtClean="0">
                <a:solidFill>
                  <a:schemeClr val="tx1">
                    <a:lumMod val="90000"/>
                    <a:lumOff val="10000"/>
                  </a:schemeClr>
                </a:solidFill>
                <a:latin typeface="Times New Roman" panose="02020603050405020304" pitchFamily="18" charset="0"/>
                <a:cs typeface="Times New Roman" panose="02020603050405020304" pitchFamily="18" charset="0"/>
              </a:rPr>
              <a:t>Xây</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dựng</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tiềm</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lực</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chính</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trị</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tinh</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thần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quân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sự</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an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ninh</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đối</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ngoại</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kinh</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tế</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văn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hóa</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xã</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hội</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khoa</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học</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công</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nghệ</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đáp</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ứng</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yêu</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cầu</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nhiệm</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vụ</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biên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dirty="0" err="1">
                <a:solidFill>
                  <a:schemeClr val="tx1">
                    <a:lumMod val="90000"/>
                    <a:lumOff val="10000"/>
                  </a:schemeClr>
                </a:solidFill>
                <a:latin typeface="Times New Roman" panose="02020603050405020304" pitchFamily="18" charset="0"/>
                <a:cs typeface="Times New Roman" panose="02020603050405020304" pitchFamily="18" charset="0"/>
              </a:rPr>
              <a:t>phòng</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a:t>
            </a:r>
            <a:endParaRPr sz="18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258" name="Google Shape;258;p28"/>
          <p:cNvSpPr txBox="1">
            <a:spLocks noGrp="1"/>
          </p:cNvSpPr>
          <p:nvPr>
            <p:ph type="body" idx="2"/>
          </p:nvPr>
        </p:nvSpPr>
        <p:spPr>
          <a:xfrm>
            <a:off x="575822" y="2953851"/>
            <a:ext cx="3686494" cy="1820875"/>
          </a:xfrm>
          <a:prstGeom prst="rect">
            <a:avLst/>
          </a:prstGeom>
        </p:spPr>
        <p:txBody>
          <a:bodyPr spcFirstLastPara="1" wrap="square" lIns="91425" tIns="91425" rIns="91425" bIns="91425" anchor="t" anchorCtr="0">
            <a:noAutofit/>
          </a:bodyPr>
          <a:lstStyle/>
          <a:p>
            <a:pPr marL="0" lvl="0" indent="0" algn="just">
              <a:buNone/>
            </a:pPr>
            <a:r>
              <a:rPr lang="en-GB" sz="1800" dirty="0" smtClean="0">
                <a:solidFill>
                  <a:schemeClr val="tx1">
                    <a:lumMod val="75000"/>
                    <a:lumOff val="25000"/>
                  </a:schemeClr>
                </a:solidFill>
                <a:latin typeface="Times New Roman" panose="02020603050405020304" pitchFamily="18" charset="0"/>
                <a:cs typeface="Times New Roman" panose="02020603050405020304" pitchFamily="18" charset="0"/>
              </a:rPr>
              <a:t>4. </a:t>
            </a:r>
            <a:r>
              <a:rPr lang="en-GB" sz="1800" dirty="0" err="1" smtClean="0">
                <a:solidFill>
                  <a:schemeClr val="tx1">
                    <a:lumMod val="75000"/>
                    <a:lumOff val="25000"/>
                  </a:schemeClr>
                </a:solidFill>
                <a:latin typeface="Times New Roman" panose="02020603050405020304" pitchFamily="18" charset="0"/>
                <a:cs typeface="Times New Roman" panose="02020603050405020304" pitchFamily="18" charset="0"/>
              </a:rPr>
              <a:t>Xây</a:t>
            </a:r>
            <a:r>
              <a:rPr lang="en-GB" sz="18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dựng</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lực</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lượng</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bảo</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vệ</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biên</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giới</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quốc</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gia</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toàn</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dân</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vững</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mạnh</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rộng</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800" dirty="0" err="1">
                <a:solidFill>
                  <a:schemeClr val="tx1">
                    <a:lumMod val="75000"/>
                    <a:lumOff val="25000"/>
                  </a:schemeClr>
                </a:solidFill>
                <a:latin typeface="Times New Roman" panose="02020603050405020304" pitchFamily="18" charset="0"/>
                <a:cs typeface="Times New Roman" panose="02020603050405020304" pitchFamily="18" charset="0"/>
              </a:rPr>
              <a:t>khắp</a:t>
            </a:r>
            <a:r>
              <a:rPr lang="en-GB" sz="18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xây</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dựng</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BĐBP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mạng</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chính</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quy</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tinh</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nhuệ</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từng</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bước</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hiện</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đại</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số</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phần</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tiến</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thẳng</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lên</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hiện</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đại</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a:t>
            </a:r>
            <a:endParaRPr sz="1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59" name="Google Shape;259;p28"/>
          <p:cNvSpPr txBox="1">
            <a:spLocks noGrp="1"/>
          </p:cNvSpPr>
          <p:nvPr>
            <p:ph type="body" idx="3"/>
          </p:nvPr>
        </p:nvSpPr>
        <p:spPr>
          <a:xfrm>
            <a:off x="4871782" y="2953851"/>
            <a:ext cx="3248313" cy="1617518"/>
          </a:xfrm>
          <a:prstGeom prst="rect">
            <a:avLst/>
          </a:prstGeom>
        </p:spPr>
        <p:txBody>
          <a:bodyPr spcFirstLastPara="1" wrap="square" lIns="91425" tIns="91425" rIns="91425" bIns="91425" anchor="t" anchorCtr="0">
            <a:noAutofit/>
          </a:bodyPr>
          <a:lstStyle/>
          <a:p>
            <a:pPr marL="0" lvl="0" indent="0" algn="just">
              <a:buNone/>
            </a:pPr>
            <a:r>
              <a:rPr lang="en-US" sz="1800" dirty="0" smtClean="0">
                <a:solidFill>
                  <a:schemeClr val="accent3">
                    <a:lumMod val="50000"/>
                  </a:schemeClr>
                </a:solidFill>
                <a:latin typeface="Times New Roman" panose="02020603050405020304" pitchFamily="18" charset="0"/>
                <a:cs typeface="Times New Roman" panose="02020603050405020304" pitchFamily="18" charset="0"/>
              </a:rPr>
              <a:t>5. X</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ây</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dựng</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phong</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trào</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toàn</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dân</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tham</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gia</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bảo</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vệ</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chủ</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quyền</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lãnh</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thổ</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biên</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giới</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quốc</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gia</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giữ</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gìn</a:t>
            </a:r>
            <a:r>
              <a:rPr lang="en-GB" sz="1800" dirty="0">
                <a:solidFill>
                  <a:schemeClr val="accent3">
                    <a:lumMod val="50000"/>
                  </a:schemeClr>
                </a:solidFill>
                <a:latin typeface="Times New Roman" panose="02020603050405020304" pitchFamily="18" charset="0"/>
                <a:cs typeface="Times New Roman" panose="02020603050405020304" pitchFamily="18" charset="0"/>
              </a:rPr>
              <a:t> an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ninh</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trật</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tự</a:t>
            </a:r>
            <a:r>
              <a:rPr lang="en-GB" sz="1800" dirty="0">
                <a:solidFill>
                  <a:schemeClr val="accent3">
                    <a:lumMod val="50000"/>
                  </a:schemeClr>
                </a:solidFill>
                <a:latin typeface="Times New Roman" panose="02020603050405020304" pitchFamily="18" charset="0"/>
                <a:cs typeface="Times New Roman" panose="02020603050405020304" pitchFamily="18" charset="0"/>
              </a:rPr>
              <a:t>, an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toàn</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xã</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hội</a:t>
            </a:r>
            <a:r>
              <a:rPr lang="en-GB" sz="1800" dirty="0">
                <a:solidFill>
                  <a:schemeClr val="accent3">
                    <a:lumMod val="50000"/>
                  </a:schemeClr>
                </a:solidFill>
                <a:latin typeface="Times New Roman" panose="02020603050405020304" pitchFamily="18" charset="0"/>
                <a:cs typeface="Times New Roman" panose="02020603050405020304" pitchFamily="18" charset="0"/>
              </a:rPr>
              <a:t> ở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khu</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vực</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biên</a:t>
            </a:r>
            <a:r>
              <a:rPr lang="en-GB" sz="1800" dirty="0">
                <a:solidFill>
                  <a:schemeClr val="accent3">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3">
                    <a:lumMod val="50000"/>
                  </a:schemeClr>
                </a:solidFill>
                <a:latin typeface="Times New Roman" panose="02020603050405020304" pitchFamily="18" charset="0"/>
                <a:cs typeface="Times New Roman" panose="02020603050405020304" pitchFamily="18" charset="0"/>
              </a:rPr>
              <a:t>giới</a:t>
            </a:r>
            <a:r>
              <a:rPr lang="en-US" sz="1800" dirty="0">
                <a:solidFill>
                  <a:schemeClr val="accent3">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3">
                    <a:lumMod val="50000"/>
                  </a:schemeClr>
                </a:solidFill>
                <a:latin typeface="Times New Roman" panose="02020603050405020304" pitchFamily="18" charset="0"/>
                <a:cs typeface="Times New Roman" panose="02020603050405020304" pitchFamily="18" charset="0"/>
              </a:rPr>
              <a:t>cửa</a:t>
            </a:r>
            <a:r>
              <a:rPr lang="en-US" sz="1800" dirty="0">
                <a:solidFill>
                  <a:schemeClr val="accent3">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3">
                    <a:lumMod val="50000"/>
                  </a:schemeClr>
                </a:solidFill>
                <a:latin typeface="Times New Roman" panose="02020603050405020304" pitchFamily="18" charset="0"/>
                <a:cs typeface="Times New Roman" panose="02020603050405020304" pitchFamily="18" charset="0"/>
              </a:rPr>
              <a:t>khẩu</a:t>
            </a:r>
            <a:r>
              <a:rPr lang="en-GB" sz="1800" dirty="0">
                <a:solidFill>
                  <a:schemeClr val="accent3">
                    <a:lumMod val="50000"/>
                  </a:schemeClr>
                </a:solidFill>
                <a:latin typeface="Times New Roman" panose="02020603050405020304" pitchFamily="18" charset="0"/>
                <a:cs typeface="Times New Roman" panose="02020603050405020304" pitchFamily="18" charset="0"/>
              </a:rPr>
              <a:t>.</a:t>
            </a:r>
            <a:endParaRPr sz="18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59844" y="125056"/>
            <a:ext cx="7160252" cy="400110"/>
          </a:xfrm>
          <a:prstGeom prst="rect">
            <a:avLst/>
          </a:prstGeom>
          <a:noFill/>
        </p:spPr>
        <p:txBody>
          <a:bodyPr wrap="square" rtlCol="0">
            <a:spAutoFit/>
          </a:bodyPr>
          <a:lstStyle/>
          <a:p>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Nền</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biên</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phòng</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toàn</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dân</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thế</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trận</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biên</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phòng</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10000"/>
                    <a:lumOff val="90000"/>
                  </a:schemeClr>
                </a:solidFill>
                <a:latin typeface="Times New Roman" panose="02020603050405020304" pitchFamily="18" charset="0"/>
                <a:cs typeface="Times New Roman" panose="02020603050405020304" pitchFamily="18" charset="0"/>
              </a:rPr>
              <a:t>toàn</a:t>
            </a:r>
            <a:r>
              <a:rPr lang="en-US" sz="2000" b="1" i="1" dirty="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smtClean="0">
                <a:solidFill>
                  <a:schemeClr val="tx1">
                    <a:lumMod val="10000"/>
                    <a:lumOff val="90000"/>
                  </a:schemeClr>
                </a:solidFill>
                <a:latin typeface="Times New Roman" panose="02020603050405020304" pitchFamily="18" charset="0"/>
                <a:cs typeface="Times New Roman" panose="02020603050405020304" pitchFamily="18" charset="0"/>
              </a:rPr>
              <a:t>dân</a:t>
            </a:r>
            <a:r>
              <a:rPr lang="en-US" sz="2000" b="1" i="1" dirty="0" smtClean="0">
                <a:solidFill>
                  <a:schemeClr val="tx1">
                    <a:lumMod val="10000"/>
                    <a:lumOff val="90000"/>
                  </a:schemeClr>
                </a:solidFill>
                <a:latin typeface="Times New Roman" panose="02020603050405020304" pitchFamily="18" charset="0"/>
                <a:cs typeface="Times New Roman" panose="02020603050405020304" pitchFamily="18" charset="0"/>
              </a:rPr>
              <a:t> (</a:t>
            </a:r>
            <a:r>
              <a:rPr lang="en-US" sz="2000" b="1" i="1" dirty="0" err="1" smtClean="0">
                <a:solidFill>
                  <a:schemeClr val="tx1">
                    <a:lumMod val="10000"/>
                    <a:lumOff val="90000"/>
                  </a:schemeClr>
                </a:solidFill>
                <a:latin typeface="Times New Roman" panose="02020603050405020304" pitchFamily="18" charset="0"/>
                <a:cs typeface="Times New Roman" panose="02020603050405020304" pitchFamily="18" charset="0"/>
              </a:rPr>
              <a:t>Điều</a:t>
            </a:r>
            <a:r>
              <a:rPr lang="en-US" sz="2000" b="1" i="1" dirty="0" smtClean="0">
                <a:solidFill>
                  <a:schemeClr val="tx1">
                    <a:lumMod val="10000"/>
                    <a:lumOff val="90000"/>
                  </a:schemeClr>
                </a:solidFill>
                <a:latin typeface="Times New Roman" panose="02020603050405020304" pitchFamily="18" charset="0"/>
                <a:cs typeface="Times New Roman" panose="02020603050405020304" pitchFamily="18" charset="0"/>
              </a:rPr>
              <a:t> 9)</a:t>
            </a:r>
            <a:endParaRPr lang="en-US" sz="2000" i="1" dirty="0">
              <a:solidFill>
                <a:schemeClr val="tx1">
                  <a:lumMod val="10000"/>
                  <a:lumOff val="9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315670" y="597349"/>
            <a:ext cx="6086794" cy="400110"/>
          </a:xfrm>
          <a:prstGeom prst="rect">
            <a:avLst/>
          </a:prstGeom>
          <a:noFill/>
        </p:spPr>
        <p:txBody>
          <a:bodyPr wrap="square" rtlCol="0">
            <a:spAutoFit/>
          </a:bodyPr>
          <a:lstStyle/>
          <a:p>
            <a:r>
              <a:rPr lang="en-US" sz="2000" b="1" dirty="0">
                <a:solidFill>
                  <a:schemeClr val="accent2">
                    <a:lumMod val="50000"/>
                  </a:schemeClr>
                </a:solidFill>
                <a:latin typeface="Times New Roman" panose="02020603050405020304" pitchFamily="18" charset="0"/>
                <a:cs typeface="Times New Roman" panose="02020603050405020304" pitchFamily="18" charset="0"/>
              </a:rPr>
              <a:t>05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nội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dung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cơ</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bản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xây</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dựng</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nền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2">
                    <a:lumMod val="50000"/>
                  </a:schemeClr>
                </a:solidFill>
                <a:latin typeface="Times New Roman" panose="02020603050405020304" pitchFamily="18" charset="0"/>
                <a:cs typeface="Times New Roman" panose="02020603050405020304" pitchFamily="18" charset="0"/>
              </a:rPr>
              <a:t>dân</a:t>
            </a:r>
            <a:endParaRPr lang="en-US" sz="20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2915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4">
                                            <p:txEl>
                                              <p:pRg st="0" end="0"/>
                                            </p:txEl>
                                          </p:spTgt>
                                        </p:tgtEl>
                                        <p:attrNameLst>
                                          <p:attrName>style.visibility</p:attrName>
                                        </p:attrNameLst>
                                      </p:cBhvr>
                                      <p:to>
                                        <p:strVal val="visible"/>
                                      </p:to>
                                    </p:set>
                                    <p:animEffect transition="in" filter="fade">
                                      <p:cBhvr>
                                        <p:cTn id="17" dur="1000"/>
                                        <p:tgtEl>
                                          <p:spTgt spid="254">
                                            <p:txEl>
                                              <p:pRg st="0" end="0"/>
                                            </p:txEl>
                                          </p:spTgt>
                                        </p:tgtEl>
                                      </p:cBhvr>
                                    </p:animEffect>
                                    <p:anim calcmode="lin" valueType="num">
                                      <p:cBhvr>
                                        <p:cTn id="18" dur="1000" fill="hold"/>
                                        <p:tgtEl>
                                          <p:spTgt spid="25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5">
                                            <p:txEl>
                                              <p:pRg st="0" end="0"/>
                                            </p:txEl>
                                          </p:spTgt>
                                        </p:tgtEl>
                                        <p:attrNameLst>
                                          <p:attrName>style.visibility</p:attrName>
                                        </p:attrNameLst>
                                      </p:cBhvr>
                                      <p:to>
                                        <p:strVal val="visible"/>
                                      </p:to>
                                    </p:set>
                                    <p:animEffect transition="in" filter="fade">
                                      <p:cBhvr>
                                        <p:cTn id="24" dur="1000"/>
                                        <p:tgtEl>
                                          <p:spTgt spid="255">
                                            <p:txEl>
                                              <p:pRg st="0" end="0"/>
                                            </p:txEl>
                                          </p:spTgt>
                                        </p:tgtEl>
                                      </p:cBhvr>
                                    </p:animEffect>
                                    <p:anim calcmode="lin" valueType="num">
                                      <p:cBhvr>
                                        <p:cTn id="25" dur="1000" fill="hold"/>
                                        <p:tgtEl>
                                          <p:spTgt spid="25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6">
                                            <p:txEl>
                                              <p:pRg st="0" end="0"/>
                                            </p:txEl>
                                          </p:spTgt>
                                        </p:tgtEl>
                                        <p:attrNameLst>
                                          <p:attrName>style.visibility</p:attrName>
                                        </p:attrNameLst>
                                      </p:cBhvr>
                                      <p:to>
                                        <p:strVal val="visible"/>
                                      </p:to>
                                    </p:set>
                                    <p:animEffect transition="in" filter="fade">
                                      <p:cBhvr>
                                        <p:cTn id="31" dur="1000"/>
                                        <p:tgtEl>
                                          <p:spTgt spid="256">
                                            <p:txEl>
                                              <p:pRg st="0" end="0"/>
                                            </p:txEl>
                                          </p:spTgt>
                                        </p:tgtEl>
                                      </p:cBhvr>
                                    </p:animEffect>
                                    <p:anim calcmode="lin" valueType="num">
                                      <p:cBhvr>
                                        <p:cTn id="32" dur="1000" fill="hold"/>
                                        <p:tgtEl>
                                          <p:spTgt spid="25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58">
                                            <p:txEl>
                                              <p:pRg st="0" end="0"/>
                                            </p:txEl>
                                          </p:spTgt>
                                        </p:tgtEl>
                                        <p:attrNameLst>
                                          <p:attrName>style.visibility</p:attrName>
                                        </p:attrNameLst>
                                      </p:cBhvr>
                                      <p:to>
                                        <p:strVal val="visible"/>
                                      </p:to>
                                    </p:set>
                                    <p:animEffect transition="in" filter="fade">
                                      <p:cBhvr>
                                        <p:cTn id="38" dur="1000"/>
                                        <p:tgtEl>
                                          <p:spTgt spid="258">
                                            <p:txEl>
                                              <p:pRg st="0" end="0"/>
                                            </p:txEl>
                                          </p:spTgt>
                                        </p:tgtEl>
                                      </p:cBhvr>
                                    </p:animEffect>
                                    <p:anim calcmode="lin" valueType="num">
                                      <p:cBhvr>
                                        <p:cTn id="39" dur="1000" fill="hold"/>
                                        <p:tgtEl>
                                          <p:spTgt spid="258">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59">
                                            <p:txEl>
                                              <p:pRg st="0" end="0"/>
                                            </p:txEl>
                                          </p:spTgt>
                                        </p:tgtEl>
                                        <p:attrNameLst>
                                          <p:attrName>style.visibility</p:attrName>
                                        </p:attrNameLst>
                                      </p:cBhvr>
                                      <p:to>
                                        <p:strVal val="visible"/>
                                      </p:to>
                                    </p:set>
                                    <p:animEffect transition="in" filter="fade">
                                      <p:cBhvr>
                                        <p:cTn id="45" dur="1000"/>
                                        <p:tgtEl>
                                          <p:spTgt spid="259">
                                            <p:txEl>
                                              <p:pRg st="0" end="0"/>
                                            </p:txEl>
                                          </p:spTgt>
                                        </p:tgtEl>
                                      </p:cBhvr>
                                    </p:animEffect>
                                    <p:anim calcmode="lin" valueType="num">
                                      <p:cBhvr>
                                        <p:cTn id="46" dur="1000" fill="hold"/>
                                        <p:tgtEl>
                                          <p:spTgt spid="25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build="p"/>
      <p:bldP spid="256" grpId="0" build="p"/>
      <p:bldP spid="259" grpId="0" build="p"/>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0"/>
          <p:cNvSpPr txBox="1">
            <a:spLocks noGrp="1"/>
          </p:cNvSpPr>
          <p:nvPr>
            <p:ph type="title"/>
          </p:nvPr>
        </p:nvSpPr>
        <p:spPr>
          <a:xfrm>
            <a:off x="467592" y="253760"/>
            <a:ext cx="7238142" cy="536782"/>
          </a:xfrm>
          <a:prstGeom prst="rect">
            <a:avLst/>
          </a:prstGeom>
        </p:spPr>
        <p:txBody>
          <a:bodyPr spcFirstLastPara="1" wrap="square" lIns="91425" tIns="91425" rIns="91425" bIns="91425" anchor="t" anchorCtr="0">
            <a:noAutofit/>
          </a:bodyPr>
          <a:lstStyle/>
          <a:p>
            <a:pPr lvl="0"/>
            <a:r>
              <a:rPr lang="en-US" sz="2200" dirty="0">
                <a:latin typeface="Times New Roman" panose="02020603050405020304" pitchFamily="18" charset="0"/>
                <a:cs typeface="Times New Roman" panose="02020603050405020304" pitchFamily="18" charset="0"/>
              </a:rPr>
              <a:t>04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dân</a:t>
            </a:r>
            <a:endParaRPr sz="2200" dirty="0">
              <a:latin typeface="Times New Roman" panose="02020603050405020304" pitchFamily="18" charset="0"/>
              <a:cs typeface="Times New Roman" panose="02020603050405020304" pitchFamily="18" charset="0"/>
            </a:endParaRPr>
          </a:p>
        </p:txBody>
      </p:sp>
      <p:sp>
        <p:nvSpPr>
          <p:cNvPr id="441" name="Google Shape;441;p40"/>
          <p:cNvSpPr/>
          <p:nvPr/>
        </p:nvSpPr>
        <p:spPr>
          <a:xfrm>
            <a:off x="467592" y="976745"/>
            <a:ext cx="4033784" cy="1827180"/>
          </a:xfrm>
          <a:prstGeom prst="rect">
            <a:avLst/>
          </a:prstGeom>
          <a:solidFill>
            <a:schemeClr val="lt2"/>
          </a:solidFill>
          <a:ln>
            <a:noFill/>
          </a:ln>
        </p:spPr>
        <p:txBody>
          <a:bodyPr spcFirstLastPara="1" wrap="square" lIns="91425" tIns="91425" rIns="1371600" bIns="91425" anchor="t" anchorCtr="0">
            <a:noAutofit/>
          </a:bodyPr>
          <a:lstStyle/>
          <a:p>
            <a:pPr lvl="0" algn="just"/>
            <a:endParaRPr sz="2000" dirty="0">
              <a:solidFill>
                <a:schemeClr val="tx1">
                  <a:lumMod val="90000"/>
                  <a:lumOff val="10000"/>
                </a:schemeClr>
              </a:solidFill>
              <a:latin typeface="Times New Roman" panose="02020603050405020304" pitchFamily="18" charset="0"/>
              <a:ea typeface="Karla"/>
              <a:cs typeface="Times New Roman" panose="02020603050405020304" pitchFamily="18" charset="0"/>
              <a:sym typeface="Karla"/>
            </a:endParaRPr>
          </a:p>
        </p:txBody>
      </p:sp>
      <p:sp>
        <p:nvSpPr>
          <p:cNvPr id="442" name="Google Shape;442;p40"/>
          <p:cNvSpPr/>
          <p:nvPr/>
        </p:nvSpPr>
        <p:spPr>
          <a:xfrm>
            <a:off x="4658803" y="976745"/>
            <a:ext cx="3806400" cy="1827180"/>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dk1"/>
              </a:solidFill>
              <a:latin typeface="Karla"/>
              <a:ea typeface="Karla"/>
              <a:cs typeface="Karla"/>
              <a:sym typeface="Karla"/>
            </a:endParaRPr>
          </a:p>
        </p:txBody>
      </p:sp>
      <p:sp>
        <p:nvSpPr>
          <p:cNvPr id="443" name="Google Shape;443;p40"/>
          <p:cNvSpPr/>
          <p:nvPr/>
        </p:nvSpPr>
        <p:spPr>
          <a:xfrm>
            <a:off x="467592" y="2961233"/>
            <a:ext cx="4033783" cy="1662804"/>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Karla"/>
              <a:ea typeface="Karla"/>
              <a:cs typeface="Karla"/>
              <a:sym typeface="Karla"/>
            </a:endParaRPr>
          </a:p>
        </p:txBody>
      </p:sp>
      <p:sp>
        <p:nvSpPr>
          <p:cNvPr id="444" name="Google Shape;444;p40"/>
          <p:cNvSpPr/>
          <p:nvPr/>
        </p:nvSpPr>
        <p:spPr>
          <a:xfrm>
            <a:off x="4658803" y="2961233"/>
            <a:ext cx="3806400" cy="1662804"/>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endParaRPr dirty="0">
              <a:solidFill>
                <a:schemeClr val="dk1"/>
              </a:solidFill>
              <a:latin typeface="Karla"/>
              <a:ea typeface="Karla"/>
              <a:cs typeface="Karla"/>
              <a:sym typeface="Karla"/>
            </a:endParaRPr>
          </a:p>
        </p:txBody>
      </p:sp>
      <p:sp>
        <p:nvSpPr>
          <p:cNvPr id="2" name="TextBox 1"/>
          <p:cNvSpPr txBox="1"/>
          <p:nvPr/>
        </p:nvSpPr>
        <p:spPr>
          <a:xfrm>
            <a:off x="621477" y="1113199"/>
            <a:ext cx="3726014" cy="1554272"/>
          </a:xfrm>
          <a:prstGeom prst="rect">
            <a:avLst/>
          </a:prstGeom>
          <a:noFill/>
        </p:spPr>
        <p:txBody>
          <a:bodyPr wrap="square" rtlCol="0">
            <a:spAutoFit/>
          </a:bodyPr>
          <a:lstStyle/>
          <a:p>
            <a:pPr algn="just"/>
            <a:r>
              <a:rPr lang="en-US" sz="1900" dirty="0" smtClean="0">
                <a:solidFill>
                  <a:schemeClr val="tx1">
                    <a:lumMod val="90000"/>
                    <a:lumOff val="10000"/>
                  </a:schemeClr>
                </a:solidFill>
                <a:latin typeface="Times New Roman" panose="02020603050405020304" pitchFamily="18" charset="0"/>
                <a:cs typeface="Times New Roman" panose="02020603050405020304" pitchFamily="18" charset="0"/>
              </a:rPr>
              <a:t>1. </a:t>
            </a:r>
            <a:r>
              <a:rPr lang="en-US" sz="1900" dirty="0" err="1" smtClean="0">
                <a:solidFill>
                  <a:schemeClr val="tx1">
                    <a:lumMod val="90000"/>
                    <a:lumOff val="10000"/>
                  </a:schemeClr>
                </a:solidFill>
                <a:latin typeface="Times New Roman" panose="02020603050405020304" pitchFamily="18" charset="0"/>
                <a:cs typeface="Times New Roman" panose="02020603050405020304" pitchFamily="18" charset="0"/>
              </a:rPr>
              <a:t>Xây</a:t>
            </a:r>
            <a:r>
              <a:rPr lang="en-US" sz="19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dựng</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hệ</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thống</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kết</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cấu</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hạ</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tầng</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bố</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trí</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các</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cụm</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dân</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cư</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đáp</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ứng</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yêu</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cầu</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nhiệm</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vụ</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xây</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dựng</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phát</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triển</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kinh</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tế</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xã</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hội</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quốc</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phòng</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an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ninh</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ở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khu</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vực</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biên</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900" dirty="0" err="1">
                <a:solidFill>
                  <a:schemeClr val="tx1">
                    <a:lumMod val="90000"/>
                    <a:lumOff val="10000"/>
                  </a:schemeClr>
                </a:solidFill>
                <a:latin typeface="Times New Roman" panose="02020603050405020304" pitchFamily="18" charset="0"/>
                <a:cs typeface="Times New Roman" panose="02020603050405020304" pitchFamily="18" charset="0"/>
              </a:rPr>
              <a:t>giới</a:t>
            </a:r>
            <a:r>
              <a:rPr lang="en-US" sz="1900" dirty="0">
                <a:solidFill>
                  <a:schemeClr val="tx1">
                    <a:lumMod val="90000"/>
                    <a:lumOff val="10000"/>
                  </a:schemeClr>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4863088" y="1113199"/>
            <a:ext cx="3397827" cy="1261884"/>
          </a:xfrm>
          <a:prstGeom prst="rect">
            <a:avLst/>
          </a:prstGeom>
          <a:noFill/>
        </p:spPr>
        <p:txBody>
          <a:bodyPr wrap="square" rtlCol="0">
            <a:spAutoFit/>
          </a:bodyPr>
          <a:lstStyle/>
          <a:p>
            <a:pPr algn="just"/>
            <a:r>
              <a:rPr lang="en-US" sz="1900" dirty="0" smtClean="0">
                <a:solidFill>
                  <a:schemeClr val="accent2">
                    <a:lumMod val="50000"/>
                  </a:schemeClr>
                </a:solidFill>
                <a:latin typeface="Times New Roman" panose="02020603050405020304" pitchFamily="18" charset="0"/>
                <a:cs typeface="Times New Roman" panose="02020603050405020304" pitchFamily="18" charset="0"/>
              </a:rPr>
              <a:t>2. </a:t>
            </a:r>
            <a:r>
              <a:rPr lang="en-US" sz="1900" dirty="0" err="1" smtClean="0">
                <a:solidFill>
                  <a:schemeClr val="accent2">
                    <a:lumMod val="50000"/>
                  </a:schemeClr>
                </a:solidFill>
                <a:latin typeface="Times New Roman" panose="02020603050405020304" pitchFamily="18" charset="0"/>
                <a:cs typeface="Times New Roman" panose="02020603050405020304" pitchFamily="18" charset="0"/>
              </a:rPr>
              <a:t>Xây</a:t>
            </a:r>
            <a:r>
              <a:rPr lang="en-US" sz="19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dựng</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công</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trình</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thủ</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liên</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hoàn</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vững</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chắc</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tổ</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chức</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bố</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trí</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lực</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lượng</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đáp</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ứng</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yêu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cầu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nhiệm</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vụ</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1900"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621477" y="3069765"/>
            <a:ext cx="3680359" cy="1554272"/>
          </a:xfrm>
          <a:prstGeom prst="rect">
            <a:avLst/>
          </a:prstGeom>
          <a:noFill/>
        </p:spPr>
        <p:txBody>
          <a:bodyPr wrap="square" rtlCol="0">
            <a:spAutoFit/>
          </a:bodyPr>
          <a:lstStyle/>
          <a:p>
            <a:pPr algn="just"/>
            <a:r>
              <a:rPr lang="en-US" sz="1900" dirty="0" smtClean="0">
                <a:solidFill>
                  <a:schemeClr val="accent4">
                    <a:lumMod val="50000"/>
                  </a:schemeClr>
                </a:solidFill>
                <a:latin typeface="Times New Roman" panose="02020603050405020304" pitchFamily="18" charset="0"/>
                <a:cs typeface="Times New Roman" panose="02020603050405020304" pitchFamily="18" charset="0"/>
              </a:rPr>
              <a:t>3. </a:t>
            </a:r>
            <a:r>
              <a:rPr lang="en-US" sz="1900" dirty="0" err="1" smtClean="0">
                <a:solidFill>
                  <a:schemeClr val="accent4">
                    <a:lumMod val="50000"/>
                  </a:schemeClr>
                </a:solidFill>
                <a:latin typeface="Times New Roman" panose="02020603050405020304" pitchFamily="18" charset="0"/>
                <a:cs typeface="Times New Roman" panose="02020603050405020304" pitchFamily="18" charset="0"/>
              </a:rPr>
              <a:t>Phối</a:t>
            </a:r>
            <a:r>
              <a:rPr lang="en-US" sz="19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hợp</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giữa</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cơ</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quan</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tổ</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chức</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lực</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lượng</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phát</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huy</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sức</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mạnh</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tổng</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hợp</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kịp</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thời</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xử</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lý</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tình</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huống</a:t>
            </a:r>
            <a:r>
              <a:rPr lang="en-US" sz="1900" dirty="0">
                <a:solidFill>
                  <a:schemeClr val="accent4">
                    <a:lumMod val="50000"/>
                  </a:schemeClr>
                </a:solidFill>
                <a:latin typeface="Times New Roman" panose="02020603050405020304" pitchFamily="18" charset="0"/>
                <a:cs typeface="Times New Roman" panose="02020603050405020304" pitchFamily="18" charset="0"/>
              </a:rPr>
              <a:t> ở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biên</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giới</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khu</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vực</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biên</a:t>
            </a:r>
            <a:r>
              <a:rPr lang="en-US" sz="1900" dirty="0">
                <a:solidFill>
                  <a:schemeClr val="accent4">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4">
                    <a:lumMod val="50000"/>
                  </a:schemeClr>
                </a:solidFill>
                <a:latin typeface="Times New Roman" panose="02020603050405020304" pitchFamily="18" charset="0"/>
                <a:cs typeface="Times New Roman" panose="02020603050405020304" pitchFamily="18" charset="0"/>
              </a:rPr>
              <a:t>giới</a:t>
            </a:r>
            <a:r>
              <a:rPr lang="en-US" sz="1900" dirty="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4863089" y="3146709"/>
            <a:ext cx="3397827" cy="677108"/>
          </a:xfrm>
          <a:prstGeom prst="rect">
            <a:avLst/>
          </a:prstGeom>
          <a:noFill/>
        </p:spPr>
        <p:txBody>
          <a:bodyPr wrap="square" rtlCol="0">
            <a:spAutoFit/>
          </a:bodyPr>
          <a:lstStyle/>
          <a:p>
            <a:pPr algn="just"/>
            <a:r>
              <a:rPr lang="en-US" sz="1900" dirty="0" smtClean="0">
                <a:solidFill>
                  <a:schemeClr val="tx1">
                    <a:lumMod val="75000"/>
                    <a:lumOff val="25000"/>
                  </a:schemeClr>
                </a:solidFill>
                <a:latin typeface="Times New Roman" panose="02020603050405020304" pitchFamily="18" charset="0"/>
                <a:cs typeface="Times New Roman" panose="02020603050405020304" pitchFamily="18" charset="0"/>
              </a:rPr>
              <a:t>4.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Tổ</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chức</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dân</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tham</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gia</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thực</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hiện</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nhiệm</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vụ</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biên</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900" dirty="0" err="1">
                <a:solidFill>
                  <a:schemeClr val="tx1">
                    <a:lumMod val="75000"/>
                    <a:lumOff val="25000"/>
                  </a:schemeClr>
                </a:solidFill>
                <a:latin typeface="Times New Roman" panose="02020603050405020304" pitchFamily="18" charset="0"/>
                <a:cs typeface="Times New Roman" panose="02020603050405020304" pitchFamily="18" charset="0"/>
              </a:rPr>
              <a:t>phòng</a:t>
            </a:r>
            <a:r>
              <a:rPr lang="en-US" sz="1900"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3883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circle(in)">
                                      <p:cBhvr>
                                        <p:cTn id="7" dur="20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1"/>
                                        </p:tgtEl>
                                        <p:attrNameLst>
                                          <p:attrName>style.visibility</p:attrName>
                                        </p:attrNameLst>
                                      </p:cBhvr>
                                      <p:to>
                                        <p:strVal val="visible"/>
                                      </p:to>
                                    </p:set>
                                    <p:animEffect transition="in" filter="barn(inVertical)">
                                      <p:cBhvr>
                                        <p:cTn id="12" dur="500"/>
                                        <p:tgtEl>
                                          <p:spTgt spid="4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42"/>
                                        </p:tgtEl>
                                        <p:attrNameLst>
                                          <p:attrName>style.visibility</p:attrName>
                                        </p:attrNameLst>
                                      </p:cBhvr>
                                      <p:to>
                                        <p:strVal val="visible"/>
                                      </p:to>
                                    </p:set>
                                    <p:animEffect transition="in" filter="barn(inVertical)">
                                      <p:cBhvr>
                                        <p:cTn id="22" dur="500"/>
                                        <p:tgtEl>
                                          <p:spTgt spid="4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43"/>
                                        </p:tgtEl>
                                        <p:attrNameLst>
                                          <p:attrName>style.visibility</p:attrName>
                                        </p:attrNameLst>
                                      </p:cBhvr>
                                      <p:to>
                                        <p:strVal val="visible"/>
                                      </p:to>
                                    </p:set>
                                    <p:animEffect transition="in" filter="barn(inVertical)">
                                      <p:cBhvr>
                                        <p:cTn id="32" dur="500"/>
                                        <p:tgtEl>
                                          <p:spTgt spid="4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44"/>
                                        </p:tgtEl>
                                        <p:attrNameLst>
                                          <p:attrName>style.visibility</p:attrName>
                                        </p:attrNameLst>
                                      </p:cBhvr>
                                      <p:to>
                                        <p:strVal val="visible"/>
                                      </p:to>
                                    </p:set>
                                    <p:animEffect transition="in" filter="barn(inVertical)">
                                      <p:cBhvr>
                                        <p:cTn id="42" dur="500"/>
                                        <p:tgtEl>
                                          <p:spTgt spid="44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p:bldP spid="441" grpId="0" animBg="1"/>
      <p:bldP spid="442" grpId="0" animBg="1"/>
      <p:bldP spid="443" grpId="0" animBg="1"/>
      <p:bldP spid="444" grpId="0" animBg="1"/>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4"/>
          <p:cNvSpPr txBox="1">
            <a:spLocks noGrp="1"/>
          </p:cNvSpPr>
          <p:nvPr>
            <p:ph type="title"/>
          </p:nvPr>
        </p:nvSpPr>
        <p:spPr>
          <a:xfrm>
            <a:off x="377495" y="284101"/>
            <a:ext cx="7370700" cy="619909"/>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P</a:t>
            </a:r>
            <a:r>
              <a:rPr lang="en-US" i="1" dirty="0" err="1" smtClean="0">
                <a:latin typeface="Times New Roman" panose="02020603050405020304" pitchFamily="18" charset="0"/>
                <a:cs typeface="Times New Roman" panose="02020603050405020304" pitchFamily="18" charset="0"/>
              </a:rPr>
              <a:t>hối</a:t>
            </a:r>
            <a:r>
              <a:rPr lang="en-US" i="1" dirty="0" smtClean="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hợp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thực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nhiệm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vụ</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10)</a:t>
            </a:r>
            <a:endParaRPr dirty="0">
              <a:latin typeface="Times New Roman" panose="02020603050405020304" pitchFamily="18" charset="0"/>
              <a:cs typeface="Times New Roman" panose="02020603050405020304" pitchFamily="18" charset="0"/>
            </a:endParaRPr>
          </a:p>
        </p:txBody>
      </p:sp>
      <p:sp>
        <p:nvSpPr>
          <p:cNvPr id="337" name="Google Shape;337;p34"/>
          <p:cNvSpPr txBox="1">
            <a:spLocks noGrp="1"/>
          </p:cNvSpPr>
          <p:nvPr>
            <p:ph type="body" idx="1"/>
          </p:nvPr>
        </p:nvSpPr>
        <p:spPr>
          <a:xfrm>
            <a:off x="377495" y="1122055"/>
            <a:ext cx="8392432" cy="3627796"/>
          </a:xfrm>
          <a:prstGeom prst="rect">
            <a:avLst/>
          </a:prstGeom>
        </p:spPr>
        <p:txBody>
          <a:bodyPr spcFirstLastPara="1" wrap="square" lIns="91425" tIns="91425" rIns="91425" bIns="91425" anchor="t" anchorCtr="0">
            <a:noAutofit/>
          </a:bodyPr>
          <a:lstStyle/>
          <a:p>
            <a:pPr lvl="0" algn="just">
              <a:lnSpc>
                <a:spcPct val="115000"/>
              </a:lnSpc>
            </a:pPr>
            <a:r>
              <a:rPr lang="en-US" sz="2200" dirty="0" err="1">
                <a:latin typeface="Times New Roman" panose="02020603050405020304" pitchFamily="18" charset="0"/>
                <a:cs typeface="Times New Roman" panose="02020603050405020304" pitchFamily="18" charset="0"/>
              </a:rPr>
              <a:t>Phạm</a:t>
            </a:r>
            <a:r>
              <a:rPr lang="en-US" sz="2200" dirty="0">
                <a:latin typeface="Times New Roman" panose="02020603050405020304" pitchFamily="18" charset="0"/>
                <a:cs typeface="Times New Roman" panose="02020603050405020304" pitchFamily="18" charset="0"/>
              </a:rPr>
              <a:t> vi </a:t>
            </a:r>
            <a:r>
              <a:rPr lang="en-US" sz="2200" dirty="0" err="1">
                <a:latin typeface="Times New Roman" panose="02020603050405020304" pitchFamily="18" charset="0"/>
                <a:cs typeface="Times New Roman" panose="02020603050405020304" pitchFamily="18" charset="0"/>
              </a:rPr>
              <a:t>phối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phòng</a:t>
            </a:r>
            <a:endParaRPr lang="en-US" sz="2200" dirty="0" smtClean="0">
              <a:latin typeface="Times New Roman" panose="02020603050405020304" pitchFamily="18" charset="0"/>
              <a:cs typeface="Times New Roman" panose="02020603050405020304" pitchFamily="18" charset="0"/>
            </a:endParaRPr>
          </a:p>
          <a:p>
            <a:pPr lvl="0" algn="just">
              <a:lnSpc>
                <a:spcPct val="115000"/>
              </a:lnSpc>
            </a:pPr>
            <a:r>
              <a:rPr lang="en-US" sz="2200" dirty="0" err="1">
                <a:latin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phòng</a:t>
            </a:r>
            <a:r>
              <a:rPr lang="en-US" sz="2200" dirty="0" smtClean="0">
                <a:latin typeface="Times New Roman" panose="02020603050405020304" pitchFamily="18" charset="0"/>
                <a:cs typeface="Times New Roman" panose="02020603050405020304" pitchFamily="18" charset="0"/>
              </a:rPr>
              <a:t> </a:t>
            </a:r>
          </a:p>
          <a:p>
            <a:pPr lvl="0" algn="just">
              <a:lnSpc>
                <a:spcPct val="115000"/>
              </a:lnSpc>
            </a:pPr>
            <a:r>
              <a:rPr lang="en-US" sz="2200" dirty="0" err="1" smtClean="0">
                <a:latin typeface="Times New Roman" panose="02020603050405020304" pitchFamily="18" charset="0"/>
                <a:cs typeface="Times New Roman" panose="02020603050405020304" pitchFamily="18" charset="0"/>
              </a:rPr>
              <a:t>Nội</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dung </a:t>
            </a:r>
            <a:r>
              <a:rPr lang="en-US" sz="2200" dirty="0" err="1">
                <a:latin typeface="Times New Roman" panose="02020603050405020304" pitchFamily="18" charset="0"/>
                <a:cs typeface="Times New Roman" panose="02020603050405020304" pitchFamily="18" charset="0"/>
              </a:rPr>
              <a:t>phối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phòng</a:t>
            </a:r>
            <a:endParaRPr lang="en-US" sz="2200" dirty="0" smtClean="0">
              <a:latin typeface="Times New Roman" panose="02020603050405020304" pitchFamily="18" charset="0"/>
              <a:cs typeface="Times New Roman" panose="02020603050405020304" pitchFamily="18" charset="0"/>
            </a:endParaRPr>
          </a:p>
          <a:p>
            <a:pPr lvl="0" algn="just">
              <a:lnSpc>
                <a:spcPct val="115000"/>
              </a:lnSpc>
            </a:pP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chi </a:t>
            </a:r>
            <a:r>
              <a:rPr lang="en-US" sz="2200" dirty="0" err="1">
                <a:latin typeface="Times New Roman" panose="02020603050405020304" pitchFamily="18" charset="0"/>
                <a:cs typeface="Times New Roman" panose="02020603050405020304" pitchFamily="18" charset="0"/>
              </a:rPr>
              <a:t>tiết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chi </a:t>
            </a:r>
            <a:r>
              <a:rPr lang="en-US" sz="2200" dirty="0" err="1">
                <a:latin typeface="Times New Roman" panose="02020603050405020304" pitchFamily="18" charset="0"/>
                <a:cs typeface="Times New Roman" panose="02020603050405020304" pitchFamily="18" charset="0"/>
              </a:rPr>
              <a:t>tiết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lvl="0" algn="just">
              <a:lnSpc>
                <a:spcPct val="115000"/>
              </a:lnSpc>
            </a:pP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059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7">
                                            <p:txEl>
                                              <p:pRg st="0" end="0"/>
                                            </p:txEl>
                                          </p:spTgt>
                                        </p:tgtEl>
                                        <p:attrNameLst>
                                          <p:attrName>style.visibility</p:attrName>
                                        </p:attrNameLst>
                                      </p:cBhvr>
                                      <p:to>
                                        <p:strVal val="visible"/>
                                      </p:to>
                                    </p:set>
                                    <p:animEffect transition="in" filter="wipe(down)">
                                      <p:cBhvr>
                                        <p:cTn id="12" dur="500"/>
                                        <p:tgtEl>
                                          <p:spTgt spid="3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7">
                                            <p:txEl>
                                              <p:pRg st="1" end="1"/>
                                            </p:txEl>
                                          </p:spTgt>
                                        </p:tgtEl>
                                        <p:attrNameLst>
                                          <p:attrName>style.visibility</p:attrName>
                                        </p:attrNameLst>
                                      </p:cBhvr>
                                      <p:to>
                                        <p:strVal val="visible"/>
                                      </p:to>
                                    </p:set>
                                    <p:animEffect transition="in" filter="wipe(down)">
                                      <p:cBhvr>
                                        <p:cTn id="17" dur="500"/>
                                        <p:tgtEl>
                                          <p:spTgt spid="3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7">
                                            <p:txEl>
                                              <p:pRg st="2" end="2"/>
                                            </p:txEl>
                                          </p:spTgt>
                                        </p:tgtEl>
                                        <p:attrNameLst>
                                          <p:attrName>style.visibility</p:attrName>
                                        </p:attrNameLst>
                                      </p:cBhvr>
                                      <p:to>
                                        <p:strVal val="visible"/>
                                      </p:to>
                                    </p:set>
                                    <p:animEffect transition="in" filter="wipe(down)">
                                      <p:cBhvr>
                                        <p:cTn id="22" dur="500"/>
                                        <p:tgtEl>
                                          <p:spTgt spid="3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7">
                                            <p:txEl>
                                              <p:pRg st="3" end="3"/>
                                            </p:txEl>
                                          </p:spTgt>
                                        </p:tgtEl>
                                        <p:attrNameLst>
                                          <p:attrName>style.visibility</p:attrName>
                                        </p:attrNameLst>
                                      </p:cBhvr>
                                      <p:to>
                                        <p:strVal val="visible"/>
                                      </p:to>
                                    </p:set>
                                    <p:animEffect transition="in" filter="wipe(down)">
                                      <p:cBhvr>
                                        <p:cTn id="27" dur="500"/>
                                        <p:tgtEl>
                                          <p:spTgt spid="3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384465" y="98708"/>
            <a:ext cx="8655626" cy="857400"/>
          </a:xfrm>
          <a:prstGeom prst="rect">
            <a:avLst/>
          </a:prstGeom>
        </p:spPr>
        <p:txBody>
          <a:bodyPr spcFirstLastPara="1" wrap="square" lIns="91425" tIns="91425" rIns="91425" bIns="91425" anchor="t" anchorCtr="0">
            <a:noAutofit/>
          </a:bodyPr>
          <a:lstStyle/>
          <a:p>
            <a:pPr lvl="0"/>
            <a:r>
              <a:rPr lang="en-US" sz="2200" i="1" dirty="0" err="1">
                <a:latin typeface="Times New Roman" panose="02020603050405020304" pitchFamily="18" charset="0"/>
                <a:cs typeface="Times New Roman" panose="02020603050405020304" pitchFamily="18" charset="0"/>
              </a:rPr>
              <a:t>H</a:t>
            </a:r>
            <a:r>
              <a:rPr lang="en-US" sz="2200" i="1" dirty="0" err="1" smtClean="0">
                <a:latin typeface="Times New Roman" panose="02020603050405020304" pitchFamily="18" charset="0"/>
                <a:cs typeface="Times New Roman" panose="02020603050405020304" pitchFamily="18" charset="0"/>
              </a:rPr>
              <a:t>ạn</a:t>
            </a:r>
            <a:r>
              <a:rPr lang="en-US" sz="2200" i="1" dirty="0" smtClean="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chế</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hoặc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tạm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dừng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động</a:t>
            </a:r>
            <a:r>
              <a:rPr lang="en-US" sz="2200" i="1" dirty="0">
                <a:latin typeface="Times New Roman" panose="02020603050405020304" pitchFamily="18" charset="0"/>
                <a:cs typeface="Times New Roman" panose="02020603050405020304" pitchFamily="18" charset="0"/>
              </a:rPr>
              <a:t> ở </a:t>
            </a:r>
            <a:r>
              <a:rPr lang="en-US" sz="2200" i="1" dirty="0" err="1">
                <a:latin typeface="Times New Roman" panose="02020603050405020304" pitchFamily="18" charset="0"/>
                <a:cs typeface="Times New Roman" panose="02020603050405020304" pitchFamily="18" charset="0"/>
              </a:rPr>
              <a:t>vành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đai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biên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giới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vực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biên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giới</a:t>
            </a:r>
            <a:r>
              <a:rPr lang="en-US" sz="2200" i="1" dirty="0">
                <a:latin typeface="Times New Roman" panose="02020603050405020304" pitchFamily="18" charset="0"/>
                <a:cs typeface="Times New Roman" panose="02020603050405020304" pitchFamily="18" charset="0"/>
              </a:rPr>
              <a:t>, qua </a:t>
            </a:r>
            <a:r>
              <a:rPr lang="en-US" sz="2200" i="1" dirty="0" err="1">
                <a:latin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biên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giới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cửa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khẩu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lối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mở</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biên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giới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đất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liền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Điều</a:t>
            </a:r>
            <a:r>
              <a:rPr lang="en-US" sz="2200" i="1" dirty="0">
                <a:latin typeface="Times New Roman" panose="02020603050405020304" pitchFamily="18" charset="0"/>
                <a:cs typeface="Times New Roman" panose="02020603050405020304" pitchFamily="18" charset="0"/>
              </a:rPr>
              <a:t> 11)</a:t>
            </a:r>
            <a:endParaRPr sz="2200" dirty="0">
              <a:latin typeface="Times New Roman" panose="02020603050405020304" pitchFamily="18" charset="0"/>
              <a:cs typeface="Times New Roman" panose="02020603050405020304" pitchFamily="18" charset="0"/>
            </a:endParaRPr>
          </a:p>
        </p:txBody>
      </p:sp>
      <p:sp>
        <p:nvSpPr>
          <p:cNvPr id="198" name="Google Shape;198;p22"/>
          <p:cNvSpPr/>
          <p:nvPr/>
        </p:nvSpPr>
        <p:spPr>
          <a:xfrm>
            <a:off x="467589" y="1246908"/>
            <a:ext cx="8260773" cy="3544506"/>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004C52"/>
              </a:solidFill>
              <a:latin typeface="Karla"/>
              <a:ea typeface="Karla"/>
              <a:cs typeface="Karla"/>
              <a:sym typeface="Karla"/>
            </a:endParaRPr>
          </a:p>
        </p:txBody>
      </p:sp>
      <p:sp>
        <p:nvSpPr>
          <p:cNvPr id="2" name="TextBox 1"/>
          <p:cNvSpPr txBox="1"/>
          <p:nvPr/>
        </p:nvSpPr>
        <p:spPr>
          <a:xfrm>
            <a:off x="2036619" y="1313539"/>
            <a:ext cx="5351317" cy="3477875"/>
          </a:xfrm>
          <a:prstGeom prst="rect">
            <a:avLst/>
          </a:prstGeom>
          <a:noFill/>
        </p:spPr>
        <p:txBody>
          <a:bodyPr wrap="square" rtlCol="0">
            <a:spAutoFit/>
          </a:bodyPr>
          <a:lstStyle/>
          <a:p>
            <a:pPr algn="just"/>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Tại</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điều</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11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Luật</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phòng</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Việt</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Nam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năm</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2020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quy</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định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cụ</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thể</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hợp</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hạn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chế</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hoặc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tạm</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dừng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hoạt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động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bị</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hạn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chế</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hoặc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tạm</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dừng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thẩm</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quyền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quyết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định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hạn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chế</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hoặc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tạm</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dừng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hoạt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động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vành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đai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khu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vực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qua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lại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tại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cửa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khẩu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lối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mở</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liền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trình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tự</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thủ</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tục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quyết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định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hạn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chế</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hoặc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tạm</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dừng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hợp</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2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746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barn(inVertical)">
                                      <p:cBhvr>
                                        <p:cTn id="12" dur="5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8"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48"/>
          <p:cNvSpPr txBox="1"/>
          <p:nvPr/>
        </p:nvSpPr>
        <p:spPr>
          <a:xfrm>
            <a:off x="280690" y="162665"/>
            <a:ext cx="3865283" cy="606262"/>
          </a:xfrm>
          <a:prstGeom prst="rect">
            <a:avLst/>
          </a:prstGeom>
          <a:noFill/>
          <a:ln>
            <a:noFill/>
          </a:ln>
        </p:spPr>
        <p:txBody>
          <a:bodyPr spcFirstLastPara="1" wrap="square" lIns="91425" tIns="91425" rIns="91425" bIns="91425" anchor="t" anchorCtr="0">
            <a:noAutofit/>
          </a:bodyPr>
          <a:lstStyle/>
          <a:p>
            <a:pPr lvl="0"/>
            <a:r>
              <a:rPr lang="en-US" sz="2400" b="1" i="1" dirty="0" err="1">
                <a:solidFill>
                  <a:schemeClr val="bg1">
                    <a:lumMod val="95000"/>
                  </a:schemeClr>
                </a:solidFill>
                <a:latin typeface="Times New Roman" panose="02020603050405020304" pitchFamily="18" charset="0"/>
                <a:cs typeface="Times New Roman" panose="02020603050405020304" pitchFamily="18" charset="0"/>
              </a:rPr>
              <a:t>Về</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hợp</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tác</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quốc</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tế</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Điều</a:t>
            </a:r>
            <a:r>
              <a:rPr lang="en-US" sz="2400" b="1" i="1" dirty="0">
                <a:solidFill>
                  <a:schemeClr val="bg1">
                    <a:lumMod val="95000"/>
                  </a:schemeClr>
                </a:solidFill>
                <a:latin typeface="Times New Roman" panose="02020603050405020304" pitchFamily="18" charset="0"/>
                <a:cs typeface="Times New Roman" panose="02020603050405020304" pitchFamily="18" charset="0"/>
              </a:rPr>
              <a:t> 12)</a:t>
            </a:r>
            <a:endParaRPr sz="2400" b="1" dirty="0">
              <a:solidFill>
                <a:schemeClr val="bg1">
                  <a:lumMod val="95000"/>
                </a:schemeClr>
              </a:solidFill>
              <a:latin typeface="Times New Roman" panose="02020603050405020304" pitchFamily="18" charset="0"/>
              <a:ea typeface="Karla"/>
              <a:cs typeface="Times New Roman" panose="02020603050405020304" pitchFamily="18" charset="0"/>
              <a:sym typeface="Karla"/>
            </a:endParaRPr>
          </a:p>
        </p:txBody>
      </p:sp>
      <p:grpSp>
        <p:nvGrpSpPr>
          <p:cNvPr id="5" name="Google Shape;1357;p47"/>
          <p:cNvGrpSpPr/>
          <p:nvPr/>
        </p:nvGrpSpPr>
        <p:grpSpPr>
          <a:xfrm>
            <a:off x="155864" y="1025914"/>
            <a:ext cx="8811491" cy="3805860"/>
            <a:chOff x="6332670" y="5663946"/>
            <a:chExt cx="856627" cy="594715"/>
          </a:xfrm>
        </p:grpSpPr>
        <p:grpSp>
          <p:nvGrpSpPr>
            <p:cNvPr id="6" name="Google Shape;1358;p47"/>
            <p:cNvGrpSpPr/>
            <p:nvPr/>
          </p:nvGrpSpPr>
          <p:grpSpPr>
            <a:xfrm>
              <a:off x="6392364" y="5663946"/>
              <a:ext cx="796933" cy="185801"/>
              <a:chOff x="3321050" y="1066800"/>
              <a:chExt cx="6505573" cy="1508125"/>
            </a:xfrm>
          </p:grpSpPr>
          <p:sp>
            <p:nvSpPr>
              <p:cNvPr id="13" name="Google Shape;1359;p47"/>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360;p47"/>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 name="Google Shape;1361;p47"/>
            <p:cNvGrpSpPr/>
            <p:nvPr/>
          </p:nvGrpSpPr>
          <p:grpSpPr>
            <a:xfrm flipH="1">
              <a:off x="6332670" y="5868403"/>
              <a:ext cx="796933" cy="185801"/>
              <a:chOff x="3321050" y="1066800"/>
              <a:chExt cx="6505573" cy="1508125"/>
            </a:xfrm>
          </p:grpSpPr>
          <p:sp>
            <p:nvSpPr>
              <p:cNvPr id="11" name="Google Shape;1362;p47"/>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363;p47"/>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 name="Google Shape;1364;p47"/>
            <p:cNvGrpSpPr/>
            <p:nvPr/>
          </p:nvGrpSpPr>
          <p:grpSpPr>
            <a:xfrm>
              <a:off x="6392364" y="6072860"/>
              <a:ext cx="796933" cy="185801"/>
              <a:chOff x="3321050" y="1066800"/>
              <a:chExt cx="6505573" cy="1508125"/>
            </a:xfrm>
          </p:grpSpPr>
          <p:sp>
            <p:nvSpPr>
              <p:cNvPr id="9" name="Google Shape;1365;p47"/>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366;p47"/>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2" name="TextBox 1"/>
          <p:cNvSpPr txBox="1"/>
          <p:nvPr/>
        </p:nvSpPr>
        <p:spPr>
          <a:xfrm>
            <a:off x="2860661" y="564248"/>
            <a:ext cx="3787486" cy="461665"/>
          </a:xfrm>
          <a:prstGeom prst="rect">
            <a:avLst/>
          </a:prstGeom>
          <a:noFill/>
        </p:spPr>
        <p:txBody>
          <a:bodyPr wrap="square" rtlCol="0">
            <a:spAutoFit/>
          </a:bodyPr>
          <a:lstStyle/>
          <a:p>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6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nội</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 dung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hợp</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tác</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quốc</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tế</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569028" y="1033280"/>
            <a:ext cx="6961908" cy="1200329"/>
          </a:xfrm>
          <a:prstGeom prst="rect">
            <a:avLst/>
          </a:prstGeom>
          <a:noFill/>
        </p:spPr>
        <p:txBody>
          <a:bodyPr wrap="square" rtlCol="0">
            <a:spAutoFit/>
          </a:bodyPr>
          <a:lstStyle/>
          <a:p>
            <a:pPr algn="just"/>
            <a:r>
              <a:rPr lang="en-US" sz="1800" dirty="0" smtClean="0">
                <a:solidFill>
                  <a:schemeClr val="bg1">
                    <a:lumMod val="95000"/>
                  </a:schemeClr>
                </a:solidFill>
                <a:latin typeface="Times New Roman" panose="02020603050405020304" pitchFamily="18" charset="0"/>
                <a:cs typeface="Times New Roman" panose="02020603050405020304" pitchFamily="18" charset="0"/>
              </a:rPr>
              <a:t>1. </a:t>
            </a:r>
            <a:r>
              <a:rPr lang="en-US" sz="1800" dirty="0" err="1">
                <a:solidFill>
                  <a:schemeClr val="bg1">
                    <a:lumMod val="95000"/>
                  </a:schemeClr>
                </a:solidFill>
                <a:latin typeface="Times New Roman" panose="02020603050405020304" pitchFamily="18" charset="0"/>
                <a:cs typeface="Times New Roman" panose="02020603050405020304" pitchFamily="18" charset="0"/>
              </a:rPr>
              <a:t>Thiết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lập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phát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triển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quan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hệ</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giới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xây</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dựng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mở</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rộng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quan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hệ</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hữu</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nghị</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với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chính</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quyền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nhân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dân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lực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lượng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chức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năng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của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nước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có</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chung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đường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giới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và</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các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quốc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khác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phát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triển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quan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hệ</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với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các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tổ</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chức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quốc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tế</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có</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quan</a:t>
            </a:r>
            <a:r>
              <a:rPr lang="en-US" sz="18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789709" y="2467179"/>
            <a:ext cx="6593445" cy="923330"/>
          </a:xfrm>
          <a:prstGeom prst="rect">
            <a:avLst/>
          </a:prstGeom>
          <a:noFill/>
        </p:spPr>
        <p:txBody>
          <a:bodyPr wrap="square" rtlCol="0">
            <a:spAutoFit/>
          </a:bodyPr>
          <a:lstStyle/>
          <a:p>
            <a:pPr algn="just"/>
            <a:r>
              <a:rPr lang="en-US" sz="1800" dirty="0" smtClean="0">
                <a:solidFill>
                  <a:schemeClr val="bg1">
                    <a:lumMod val="95000"/>
                  </a:schemeClr>
                </a:solidFill>
                <a:latin typeface="Times New Roman" panose="02020603050405020304" pitchFamily="18" charset="0"/>
                <a:cs typeface="Times New Roman" panose="02020603050405020304" pitchFamily="18" charset="0"/>
              </a:rPr>
              <a:t>2. </a:t>
            </a:r>
            <a:r>
              <a:rPr lang="en-US" sz="1800" dirty="0" err="1" smtClean="0">
                <a:solidFill>
                  <a:schemeClr val="bg1">
                    <a:lumMod val="95000"/>
                  </a:schemeClr>
                </a:solidFill>
                <a:latin typeface="Times New Roman" panose="02020603050405020304" pitchFamily="18" charset="0"/>
                <a:cs typeface="Times New Roman" panose="02020603050405020304" pitchFamily="18" charset="0"/>
              </a:rPr>
              <a:t>Ký</a:t>
            </a:r>
            <a:r>
              <a:rPr lang="en-US" sz="1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kết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và</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thực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hiện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điều</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ước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quốc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tế</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thỏa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thuận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quốc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tế</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về</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phòng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thiết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lập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thực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cơ</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chế</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hợp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tác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phòng</a:t>
            </a:r>
            <a:r>
              <a:rPr lang="en-US" sz="1800" dirty="0">
                <a:solidFill>
                  <a:schemeClr val="bg1">
                    <a:lumMod val="95000"/>
                  </a:schemeClr>
                </a:solidFill>
                <a:latin typeface="Times New Roman" panose="02020603050405020304" pitchFamily="18" charset="0"/>
                <a:cs typeface="Times New Roman" panose="02020603050405020304" pitchFamily="18" charset="0"/>
              </a:rPr>
              <a:t> song </a:t>
            </a:r>
            <a:r>
              <a:rPr lang="en-US" sz="1800" dirty="0" err="1">
                <a:solidFill>
                  <a:schemeClr val="bg1">
                    <a:lumMod val="95000"/>
                  </a:schemeClr>
                </a:solidFill>
                <a:latin typeface="Times New Roman" panose="02020603050405020304" pitchFamily="18" charset="0"/>
                <a:cs typeface="Times New Roman" panose="02020603050405020304" pitchFamily="18" charset="0"/>
              </a:rPr>
              <a:t>phương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phương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theo</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quy</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định</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của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pháp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luật</a:t>
            </a:r>
            <a:r>
              <a:rPr lang="en-US" sz="18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1629016" y="3656207"/>
            <a:ext cx="6841932" cy="1200329"/>
          </a:xfrm>
          <a:prstGeom prst="rect">
            <a:avLst/>
          </a:prstGeom>
          <a:noFill/>
        </p:spPr>
        <p:txBody>
          <a:bodyPr wrap="square" rtlCol="0">
            <a:spAutoFit/>
          </a:bodyPr>
          <a:lstStyle/>
          <a:p>
            <a:pPr algn="just"/>
            <a:r>
              <a:rPr lang="en-US" sz="1800" dirty="0" smtClean="0">
                <a:solidFill>
                  <a:schemeClr val="bg1">
                    <a:lumMod val="95000"/>
                  </a:schemeClr>
                </a:solidFill>
                <a:latin typeface="Times New Roman" panose="02020603050405020304" pitchFamily="18" charset="0"/>
                <a:cs typeface="Times New Roman" panose="02020603050405020304" pitchFamily="18" charset="0"/>
              </a:rPr>
              <a:t>3. </a:t>
            </a:r>
            <a:r>
              <a:rPr lang="en-US" sz="1800" dirty="0" err="1" smtClean="0">
                <a:solidFill>
                  <a:schemeClr val="bg1">
                    <a:lumMod val="95000"/>
                  </a:schemeClr>
                </a:solidFill>
                <a:latin typeface="Times New Roman" panose="02020603050405020304" pitchFamily="18" charset="0"/>
                <a:cs typeface="Times New Roman" panose="02020603050405020304" pitchFamily="18" charset="0"/>
              </a:rPr>
              <a:t>Đàm</a:t>
            </a:r>
            <a:r>
              <a:rPr lang="en-US" sz="1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phán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giải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quyết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các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vấn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đề</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vụ</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việc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về</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giới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cửa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khẩu</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tuần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tra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giới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kiểm</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soát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xuất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nhập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cảnh</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xuất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nhập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khẩu</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tại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cửa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khẩu</a:t>
            </a:r>
            <a:r>
              <a:rPr lang="en-US" sz="1800" dirty="0">
                <a:solidFill>
                  <a:schemeClr val="bg1">
                    <a:lumMod val="95000"/>
                  </a:schemeClr>
                </a:solidFill>
                <a:latin typeface="Times New Roman" panose="02020603050405020304" pitchFamily="18" charset="0"/>
                <a:cs typeface="Times New Roman" panose="02020603050405020304" pitchFamily="18" charset="0"/>
              </a:rPr>
              <a:t>, qua </a:t>
            </a:r>
            <a:r>
              <a:rPr lang="en-US" sz="1800" dirty="0" err="1">
                <a:solidFill>
                  <a:schemeClr val="bg1">
                    <a:lumMod val="95000"/>
                  </a:schemeClr>
                </a:solidFill>
                <a:latin typeface="Times New Roman" panose="02020603050405020304" pitchFamily="18" charset="0"/>
                <a:cs typeface="Times New Roman" panose="02020603050405020304" pitchFamily="18" charset="0"/>
              </a:rPr>
              <a:t>lại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giới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theo</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quy</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định</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của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pháp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luật</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phòng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chống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tội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phạm</a:t>
            </a:r>
            <a:r>
              <a:rPr lang="en-US" sz="1800" dirty="0">
                <a:solidFill>
                  <a:schemeClr val="bg1">
                    <a:lumMod val="95000"/>
                  </a:schemeClr>
                </a:solidFill>
                <a:latin typeface="Times New Roman" panose="02020603050405020304" pitchFamily="18" charset="0"/>
                <a:cs typeface="Times New Roman" panose="02020603050405020304" pitchFamily="18" charset="0"/>
              </a:rPr>
              <a:t>, vi </a:t>
            </a:r>
            <a:r>
              <a:rPr lang="en-US" sz="1800" dirty="0" err="1">
                <a:solidFill>
                  <a:schemeClr val="bg1">
                    <a:lumMod val="95000"/>
                  </a:schemeClr>
                </a:solidFill>
                <a:latin typeface="Times New Roman" panose="02020603050405020304" pitchFamily="18" charset="0"/>
                <a:cs typeface="Times New Roman" panose="02020603050405020304" pitchFamily="18" charset="0"/>
              </a:rPr>
              <a:t>phạm</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pháp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luật</a:t>
            </a:r>
            <a:r>
              <a:rPr lang="en-US" sz="1800" dirty="0">
                <a:solidFill>
                  <a:schemeClr val="bg1">
                    <a:lumMod val="9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55564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3"/>
                                        </p:tgtEl>
                                        <p:attrNameLst>
                                          <p:attrName>style.visibility</p:attrName>
                                        </p:attrNameLst>
                                      </p:cBhvr>
                                      <p:to>
                                        <p:strVal val="visible"/>
                                      </p:to>
                                    </p:set>
                                    <p:animEffect transition="in" filter="fade">
                                      <p:cBhvr>
                                        <p:cTn id="7" dur="1000"/>
                                        <p:tgtEl>
                                          <p:spTgt spid="1373"/>
                                        </p:tgtEl>
                                      </p:cBhvr>
                                    </p:animEffect>
                                    <p:anim calcmode="lin" valueType="num">
                                      <p:cBhvr>
                                        <p:cTn id="8" dur="1000" fill="hold"/>
                                        <p:tgtEl>
                                          <p:spTgt spid="1373"/>
                                        </p:tgtEl>
                                        <p:attrNameLst>
                                          <p:attrName>ppt_x</p:attrName>
                                        </p:attrNameLst>
                                      </p:cBhvr>
                                      <p:tavLst>
                                        <p:tav tm="0">
                                          <p:val>
                                            <p:strVal val="#ppt_x"/>
                                          </p:val>
                                        </p:tav>
                                        <p:tav tm="100000">
                                          <p:val>
                                            <p:strVal val="#ppt_x"/>
                                          </p:val>
                                        </p:tav>
                                      </p:tavLst>
                                    </p:anim>
                                    <p:anim calcmode="lin" valueType="num">
                                      <p:cBhvr>
                                        <p:cTn id="9" dur="1000" fill="hold"/>
                                        <p:tgtEl>
                                          <p:spTgt spid="13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 grpId="0"/>
      <p:bldP spid="2" grpId="0"/>
      <p:bldP spid="3" grpId="0"/>
      <p:bldP spid="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48"/>
          <p:cNvSpPr txBox="1"/>
          <p:nvPr/>
        </p:nvSpPr>
        <p:spPr>
          <a:xfrm>
            <a:off x="280690" y="162665"/>
            <a:ext cx="3865283" cy="606262"/>
          </a:xfrm>
          <a:prstGeom prst="rect">
            <a:avLst/>
          </a:prstGeom>
          <a:noFill/>
          <a:ln>
            <a:noFill/>
          </a:ln>
        </p:spPr>
        <p:txBody>
          <a:bodyPr spcFirstLastPara="1" wrap="square" lIns="91425" tIns="91425" rIns="91425" bIns="91425" anchor="t" anchorCtr="0">
            <a:noAutofit/>
          </a:bodyPr>
          <a:lstStyle/>
          <a:p>
            <a:pPr lvl="0"/>
            <a:r>
              <a:rPr lang="en-US" sz="2400" b="1" i="1" dirty="0" err="1">
                <a:solidFill>
                  <a:schemeClr val="bg1">
                    <a:lumMod val="95000"/>
                  </a:schemeClr>
                </a:solidFill>
                <a:latin typeface="Times New Roman" panose="02020603050405020304" pitchFamily="18" charset="0"/>
                <a:cs typeface="Times New Roman" panose="02020603050405020304" pitchFamily="18" charset="0"/>
              </a:rPr>
              <a:t>Về</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hợp</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tác</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quốc</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tế</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Điều</a:t>
            </a:r>
            <a:r>
              <a:rPr lang="en-US" sz="2400" b="1" i="1" dirty="0">
                <a:solidFill>
                  <a:schemeClr val="bg1">
                    <a:lumMod val="95000"/>
                  </a:schemeClr>
                </a:solidFill>
                <a:latin typeface="Times New Roman" panose="02020603050405020304" pitchFamily="18" charset="0"/>
                <a:cs typeface="Times New Roman" panose="02020603050405020304" pitchFamily="18" charset="0"/>
              </a:rPr>
              <a:t> 12)</a:t>
            </a:r>
            <a:endParaRPr sz="2400" b="1" dirty="0">
              <a:solidFill>
                <a:schemeClr val="bg1">
                  <a:lumMod val="95000"/>
                </a:schemeClr>
              </a:solidFill>
              <a:latin typeface="Times New Roman" panose="02020603050405020304" pitchFamily="18" charset="0"/>
              <a:ea typeface="Karla"/>
              <a:cs typeface="Times New Roman" panose="02020603050405020304" pitchFamily="18" charset="0"/>
              <a:sym typeface="Karla"/>
            </a:endParaRPr>
          </a:p>
        </p:txBody>
      </p:sp>
      <p:grpSp>
        <p:nvGrpSpPr>
          <p:cNvPr id="5" name="Google Shape;1357;p47"/>
          <p:cNvGrpSpPr/>
          <p:nvPr/>
        </p:nvGrpSpPr>
        <p:grpSpPr>
          <a:xfrm>
            <a:off x="467591" y="1025914"/>
            <a:ext cx="8094518" cy="3805860"/>
            <a:chOff x="6332670" y="5663946"/>
            <a:chExt cx="856627" cy="594715"/>
          </a:xfrm>
        </p:grpSpPr>
        <p:grpSp>
          <p:nvGrpSpPr>
            <p:cNvPr id="6" name="Google Shape;1358;p47"/>
            <p:cNvGrpSpPr/>
            <p:nvPr/>
          </p:nvGrpSpPr>
          <p:grpSpPr>
            <a:xfrm>
              <a:off x="6392364" y="5663946"/>
              <a:ext cx="796933" cy="185801"/>
              <a:chOff x="3321050" y="1066800"/>
              <a:chExt cx="6505573" cy="1508125"/>
            </a:xfrm>
          </p:grpSpPr>
          <p:sp>
            <p:nvSpPr>
              <p:cNvPr id="13" name="Google Shape;1359;p47"/>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360;p47"/>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 name="Google Shape;1361;p47"/>
            <p:cNvGrpSpPr/>
            <p:nvPr/>
          </p:nvGrpSpPr>
          <p:grpSpPr>
            <a:xfrm flipH="1">
              <a:off x="6332670" y="5868403"/>
              <a:ext cx="796933" cy="185801"/>
              <a:chOff x="3321050" y="1066800"/>
              <a:chExt cx="6505573" cy="1508125"/>
            </a:xfrm>
          </p:grpSpPr>
          <p:sp>
            <p:nvSpPr>
              <p:cNvPr id="11" name="Google Shape;1362;p47"/>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363;p47"/>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 name="Google Shape;1364;p47"/>
            <p:cNvGrpSpPr/>
            <p:nvPr/>
          </p:nvGrpSpPr>
          <p:grpSpPr>
            <a:xfrm>
              <a:off x="6392364" y="6072860"/>
              <a:ext cx="796933" cy="185801"/>
              <a:chOff x="3321050" y="1066800"/>
              <a:chExt cx="6505573" cy="1508125"/>
            </a:xfrm>
          </p:grpSpPr>
          <p:sp>
            <p:nvSpPr>
              <p:cNvPr id="9" name="Google Shape;1365;p47"/>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366;p47"/>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2" name="TextBox 1"/>
          <p:cNvSpPr txBox="1"/>
          <p:nvPr/>
        </p:nvSpPr>
        <p:spPr>
          <a:xfrm>
            <a:off x="2860661" y="564248"/>
            <a:ext cx="3787486" cy="461665"/>
          </a:xfrm>
          <a:prstGeom prst="rect">
            <a:avLst/>
          </a:prstGeom>
          <a:noFill/>
        </p:spPr>
        <p:txBody>
          <a:bodyPr wrap="square" rtlCol="0">
            <a:spAutoFit/>
          </a:bodyPr>
          <a:lstStyle/>
          <a:p>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6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nội</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 dung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hợp</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tác</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quốc</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tế</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45672" y="1248002"/>
            <a:ext cx="6151419" cy="646331"/>
          </a:xfrm>
          <a:prstGeom prst="rect">
            <a:avLst/>
          </a:prstGeom>
          <a:noFill/>
        </p:spPr>
        <p:txBody>
          <a:bodyPr wrap="square" rtlCol="0">
            <a:spAutoFit/>
          </a:bodyPr>
          <a:lstStyle/>
          <a:p>
            <a:pPr algn="just"/>
            <a:r>
              <a:rPr lang="en-US" sz="1800" dirty="0" smtClean="0">
                <a:solidFill>
                  <a:schemeClr val="bg1">
                    <a:lumMod val="95000"/>
                  </a:schemeClr>
                </a:solidFill>
                <a:latin typeface="Times New Roman" panose="02020603050405020304" pitchFamily="18" charset="0"/>
                <a:cs typeface="Times New Roman" panose="02020603050405020304" pitchFamily="18" charset="0"/>
              </a:rPr>
              <a:t>4. </a:t>
            </a:r>
            <a:r>
              <a:rPr lang="en-US" sz="1800" dirty="0" err="1">
                <a:solidFill>
                  <a:schemeClr val="bg1">
                    <a:lumMod val="95000"/>
                  </a:schemeClr>
                </a:solidFill>
                <a:latin typeface="Times New Roman" panose="02020603050405020304" pitchFamily="18" charset="0"/>
                <a:cs typeface="Times New Roman" panose="02020603050405020304" pitchFamily="18" charset="0"/>
              </a:rPr>
              <a:t>Đấu</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tranh</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ngăn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chặn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mọi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hành</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động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làm</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phương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hại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đến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quan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hệ</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giới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giữa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Việt</a:t>
            </a:r>
            <a:r>
              <a:rPr lang="en-US" sz="1800" dirty="0">
                <a:solidFill>
                  <a:schemeClr val="bg1">
                    <a:lumMod val="95000"/>
                  </a:schemeClr>
                </a:solidFill>
                <a:latin typeface="Times New Roman" panose="02020603050405020304" pitchFamily="18" charset="0"/>
                <a:cs typeface="Times New Roman" panose="02020603050405020304" pitchFamily="18" charset="0"/>
              </a:rPr>
              <a:t> Nam </a:t>
            </a:r>
            <a:r>
              <a:rPr lang="en-US" sz="1800" dirty="0" err="1">
                <a:solidFill>
                  <a:schemeClr val="bg1">
                    <a:lumMod val="95000"/>
                  </a:schemeClr>
                </a:solidFill>
                <a:latin typeface="Times New Roman" panose="02020603050405020304" pitchFamily="18" charset="0"/>
                <a:cs typeface="Times New Roman" panose="02020603050405020304" pitchFamily="18" charset="0"/>
              </a:rPr>
              <a:t>với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các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nước</a:t>
            </a:r>
            <a:r>
              <a:rPr lang="en-US" sz="18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031657" y="2467179"/>
            <a:ext cx="6351497" cy="646331"/>
          </a:xfrm>
          <a:prstGeom prst="rect">
            <a:avLst/>
          </a:prstGeom>
          <a:noFill/>
        </p:spPr>
        <p:txBody>
          <a:bodyPr wrap="square" rtlCol="0">
            <a:spAutoFit/>
          </a:bodyPr>
          <a:lstStyle/>
          <a:p>
            <a:pPr algn="just"/>
            <a:r>
              <a:rPr lang="en-US" sz="1800" dirty="0" smtClean="0">
                <a:solidFill>
                  <a:schemeClr val="bg1">
                    <a:lumMod val="95000"/>
                  </a:schemeClr>
                </a:solidFill>
                <a:latin typeface="Times New Roman" panose="02020603050405020304" pitchFamily="18" charset="0"/>
                <a:cs typeface="Times New Roman" panose="02020603050405020304" pitchFamily="18" charset="0"/>
              </a:rPr>
              <a:t>5.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Phòng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chống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ứng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phó</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khắc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phục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sự</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cố</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thiên</a:t>
            </a:r>
            <a:r>
              <a:rPr lang="en-US" sz="1800" dirty="0">
                <a:solidFill>
                  <a:schemeClr val="bg1">
                    <a:lumMod val="95000"/>
                  </a:schemeClr>
                </a:solidFill>
                <a:latin typeface="Times New Roman" panose="02020603050405020304" pitchFamily="18" charset="0"/>
                <a:cs typeface="Times New Roman" panose="02020603050405020304" pitchFamily="18" charset="0"/>
              </a:rPr>
              <a:t> tai, </a:t>
            </a:r>
            <a:r>
              <a:rPr lang="en-US" sz="1800" dirty="0" err="1">
                <a:solidFill>
                  <a:schemeClr val="bg1">
                    <a:lumMod val="95000"/>
                  </a:schemeClr>
                </a:solidFill>
                <a:latin typeface="Times New Roman" panose="02020603050405020304" pitchFamily="18" charset="0"/>
                <a:cs typeface="Times New Roman" panose="02020603050405020304" pitchFamily="18" charset="0"/>
              </a:rPr>
              <a:t>thảm</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họa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biến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đổi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khí</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hậu</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dịch</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bệnh</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tìm</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kiếm</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cứu</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hộ</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cứu</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nạn</a:t>
            </a:r>
            <a:r>
              <a:rPr lang="en-US" sz="18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1670580" y="3723926"/>
            <a:ext cx="6496675" cy="923330"/>
          </a:xfrm>
          <a:prstGeom prst="rect">
            <a:avLst/>
          </a:prstGeom>
          <a:noFill/>
        </p:spPr>
        <p:txBody>
          <a:bodyPr wrap="square" rtlCol="0">
            <a:spAutoFit/>
          </a:bodyPr>
          <a:lstStyle/>
          <a:p>
            <a:pPr algn="just"/>
            <a:r>
              <a:rPr lang="en-US" sz="1800" dirty="0" smtClean="0">
                <a:solidFill>
                  <a:schemeClr val="bg1">
                    <a:lumMod val="95000"/>
                  </a:schemeClr>
                </a:solidFill>
                <a:latin typeface="Times New Roman" panose="02020603050405020304" pitchFamily="18" charset="0"/>
                <a:cs typeface="Times New Roman" panose="02020603050405020304" pitchFamily="18" charset="0"/>
              </a:rPr>
              <a:t>6. </a:t>
            </a:r>
            <a:r>
              <a:rPr lang="en-US" sz="1800" dirty="0" err="1">
                <a:solidFill>
                  <a:schemeClr val="bg1">
                    <a:lumMod val="95000"/>
                  </a:schemeClr>
                </a:solidFill>
                <a:latin typeface="Times New Roman" panose="02020603050405020304" pitchFamily="18" charset="0"/>
                <a:cs typeface="Times New Roman" panose="02020603050405020304" pitchFamily="18" charset="0"/>
              </a:rPr>
              <a:t>Đào</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tạo</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tập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huấn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nghiệp</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vụ</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trao</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đổi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kinh</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nghiệm</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về</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phòng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chuyển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giao</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trang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bị</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khoa</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học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và</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công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nghệ</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để</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tăng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cường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năng</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lực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thực</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thi</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nhiệm</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vụ</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biên</a:t>
            </a:r>
            <a:r>
              <a:rPr lang="en-US" sz="1800" dirty="0">
                <a:solidFill>
                  <a:schemeClr val="bg1">
                    <a:lumMod val="95000"/>
                  </a:schemeClr>
                </a:solidFill>
                <a:latin typeface="Times New Roman" panose="02020603050405020304" pitchFamily="18" charset="0"/>
                <a:cs typeface="Times New Roman" panose="02020603050405020304" pitchFamily="18" charset="0"/>
              </a:rPr>
              <a:t> </a:t>
            </a:r>
            <a:r>
              <a:rPr lang="en-US" sz="1800" dirty="0" err="1">
                <a:solidFill>
                  <a:schemeClr val="bg1">
                    <a:lumMod val="95000"/>
                  </a:schemeClr>
                </a:solidFill>
                <a:latin typeface="Times New Roman" panose="02020603050405020304" pitchFamily="18" charset="0"/>
                <a:cs typeface="Times New Roman" panose="02020603050405020304" pitchFamily="18" charset="0"/>
              </a:rPr>
              <a:t>phòng</a:t>
            </a:r>
            <a:r>
              <a:rPr lang="en-US" sz="1800" dirty="0">
                <a:solidFill>
                  <a:schemeClr val="bg1">
                    <a:lumMod val="9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60729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2" name="TextBox 1"/>
          <p:cNvSpPr txBox="1"/>
          <p:nvPr/>
        </p:nvSpPr>
        <p:spPr>
          <a:xfrm>
            <a:off x="2493818" y="96657"/>
            <a:ext cx="4071202" cy="461665"/>
          </a:xfrm>
          <a:prstGeom prst="rect">
            <a:avLst/>
          </a:prstGeom>
          <a:noFill/>
        </p:spPr>
        <p:txBody>
          <a:bodyPr wrap="square" rtlCol="0">
            <a:spAutoFit/>
          </a:bodyPr>
          <a:lstStyle/>
          <a:p>
            <a:r>
              <a:rPr lang="en-US" sz="2400" b="1" dirty="0">
                <a:solidFill>
                  <a:schemeClr val="accent2">
                    <a:lumMod val="50000"/>
                  </a:schemeClr>
                </a:solidFill>
                <a:latin typeface="Times New Roman" panose="02020603050405020304" pitchFamily="18" charset="0"/>
                <a:cs typeface="Times New Roman" panose="02020603050405020304" pitchFamily="18" charset="0"/>
              </a:rPr>
              <a:t>04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thức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hợp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tác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quốc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tế</a:t>
            </a:r>
            <a:r>
              <a:rPr lang="en-US" sz="2400" b="1" dirty="0">
                <a:solidFill>
                  <a:schemeClr val="accent2">
                    <a:lumMod val="50000"/>
                  </a:schemeClr>
                </a:solidFill>
                <a:latin typeface="Times New Roman" panose="02020603050405020304" pitchFamily="18" charset="0"/>
                <a:cs typeface="Times New Roman" panose="02020603050405020304" pitchFamily="18" charset="0"/>
              </a:rPr>
              <a:t>:</a:t>
            </a:r>
          </a:p>
        </p:txBody>
      </p:sp>
      <p:grpSp>
        <p:nvGrpSpPr>
          <p:cNvPr id="17" name="Google Shape;1214;p47"/>
          <p:cNvGrpSpPr/>
          <p:nvPr/>
        </p:nvGrpSpPr>
        <p:grpSpPr>
          <a:xfrm>
            <a:off x="843389" y="1070263"/>
            <a:ext cx="7372060" cy="3657600"/>
            <a:chOff x="557511" y="3214925"/>
            <a:chExt cx="719836" cy="720150"/>
          </a:xfrm>
        </p:grpSpPr>
        <p:sp>
          <p:nvSpPr>
            <p:cNvPr id="18" name="Google Shape;1215;p47"/>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16;p47"/>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17;p47"/>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218;p47"/>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6" name="TextBox 15"/>
          <p:cNvSpPr txBox="1"/>
          <p:nvPr/>
        </p:nvSpPr>
        <p:spPr>
          <a:xfrm>
            <a:off x="1150146" y="1412234"/>
            <a:ext cx="2940628" cy="1107996"/>
          </a:xfrm>
          <a:prstGeom prst="rect">
            <a:avLst/>
          </a:prstGeom>
          <a:noFill/>
        </p:spPr>
        <p:txBody>
          <a:bodyPr wrap="square" rtlCol="0">
            <a:spAutoFit/>
          </a:bodyPr>
          <a:lstStyle/>
          <a:p>
            <a:pPr algn="just"/>
            <a:r>
              <a:rPr lang="en-US" sz="2200" b="1" dirty="0" smtClean="0">
                <a:solidFill>
                  <a:schemeClr val="bg1">
                    <a:lumMod val="95000"/>
                  </a:schemeClr>
                </a:solidFill>
                <a:latin typeface="Times New Roman" panose="02020603050405020304" pitchFamily="18" charset="0"/>
                <a:cs typeface="Times New Roman" panose="02020603050405020304" pitchFamily="18" charset="0"/>
              </a:rPr>
              <a:t>1. </a:t>
            </a:r>
            <a:r>
              <a:rPr lang="en-US" sz="2200" b="1" dirty="0" err="1" smtClean="0">
                <a:solidFill>
                  <a:schemeClr val="bg1">
                    <a:lumMod val="95000"/>
                  </a:schemeClr>
                </a:solidFill>
                <a:latin typeface="Times New Roman" panose="02020603050405020304" pitchFamily="18" charset="0"/>
                <a:cs typeface="Times New Roman" panose="02020603050405020304" pitchFamily="18" charset="0"/>
              </a:rPr>
              <a:t>Ký</a:t>
            </a:r>
            <a:r>
              <a:rPr lang="en-US" sz="2200" b="1" dirty="0" smtClean="0">
                <a:solidFill>
                  <a:schemeClr val="bg1">
                    <a:lumMod val="9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kết</a:t>
            </a:r>
            <a:r>
              <a:rPr lang="en-US" sz="2200" b="1" dirty="0">
                <a:solidFill>
                  <a:schemeClr val="bg1">
                    <a:lumMod val="9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điều</a:t>
            </a:r>
            <a:r>
              <a:rPr lang="en-US" sz="2200" b="1" dirty="0">
                <a:solidFill>
                  <a:schemeClr val="bg1">
                    <a:lumMod val="9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ước</a:t>
            </a:r>
            <a:r>
              <a:rPr lang="en-US" sz="2200" b="1" dirty="0">
                <a:solidFill>
                  <a:schemeClr val="bg1">
                    <a:lumMod val="9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quốc</a:t>
            </a:r>
            <a:r>
              <a:rPr lang="en-US" sz="2200" b="1" dirty="0">
                <a:solidFill>
                  <a:schemeClr val="bg1">
                    <a:lumMod val="9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tế</a:t>
            </a:r>
            <a:r>
              <a:rPr lang="en-US" sz="2200" b="1" dirty="0">
                <a:solidFill>
                  <a:schemeClr val="bg1">
                    <a:lumMod val="9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thỏa</a:t>
            </a:r>
            <a:r>
              <a:rPr lang="en-US" sz="2200" b="1" dirty="0">
                <a:solidFill>
                  <a:schemeClr val="bg1">
                    <a:lumMod val="9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thuận</a:t>
            </a:r>
            <a:r>
              <a:rPr lang="en-US" sz="2200" b="1" dirty="0">
                <a:solidFill>
                  <a:schemeClr val="bg1">
                    <a:lumMod val="9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quốc</a:t>
            </a:r>
            <a:r>
              <a:rPr lang="en-US" sz="2200" b="1" dirty="0">
                <a:solidFill>
                  <a:schemeClr val="bg1">
                    <a:lumMod val="9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schemeClr>
                </a:solidFill>
                <a:latin typeface="Times New Roman" panose="02020603050405020304" pitchFamily="18" charset="0"/>
                <a:cs typeface="Times New Roman" panose="02020603050405020304" pitchFamily="18" charset="0"/>
              </a:rPr>
              <a:t>tế</a:t>
            </a:r>
            <a:r>
              <a:rPr lang="en-US" sz="2200" b="1"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5637481" y="1412234"/>
            <a:ext cx="2348345" cy="769441"/>
          </a:xfrm>
          <a:prstGeom prst="rect">
            <a:avLst/>
          </a:prstGeom>
          <a:noFill/>
        </p:spPr>
        <p:txBody>
          <a:bodyPr wrap="square" rtlCol="0">
            <a:spAutoFit/>
          </a:bodyPr>
          <a:lstStyle/>
          <a:p>
            <a:pPr algn="just"/>
            <a:r>
              <a:rPr lang="en-US" sz="2200" b="1" dirty="0" smtClean="0">
                <a:solidFill>
                  <a:schemeClr val="accent2">
                    <a:lumMod val="60000"/>
                    <a:lumOff val="40000"/>
                  </a:schemeClr>
                </a:solidFill>
                <a:latin typeface="Times New Roman" panose="02020603050405020304" pitchFamily="18" charset="0"/>
                <a:cs typeface="Times New Roman" panose="02020603050405020304" pitchFamily="18" charset="0"/>
              </a:rPr>
              <a:t>2. </a:t>
            </a:r>
            <a:r>
              <a:rPr lang="en-US" sz="2200" b="1" dirty="0" err="1" smtClean="0">
                <a:solidFill>
                  <a:schemeClr val="accent2">
                    <a:lumMod val="60000"/>
                    <a:lumOff val="40000"/>
                  </a:schemeClr>
                </a:solidFill>
                <a:latin typeface="Times New Roman" panose="02020603050405020304" pitchFamily="18" charset="0"/>
                <a:cs typeface="Times New Roman" panose="02020603050405020304" pitchFamily="18" charset="0"/>
              </a:rPr>
              <a:t>Hội</a:t>
            </a:r>
            <a:r>
              <a:rPr lang="en-US" sz="2200" b="1" dirty="0" smtClean="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60000"/>
                    <a:lumOff val="40000"/>
                  </a:schemeClr>
                </a:solidFill>
                <a:latin typeface="Times New Roman" panose="02020603050405020304" pitchFamily="18" charset="0"/>
                <a:cs typeface="Times New Roman" panose="02020603050405020304" pitchFamily="18" charset="0"/>
              </a:rPr>
              <a:t>đàm</a:t>
            </a:r>
            <a:r>
              <a:rPr lang="en-US" sz="2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60000"/>
                    <a:lumOff val="40000"/>
                  </a:schemeClr>
                </a:solidFill>
                <a:latin typeface="Times New Roman" panose="02020603050405020304" pitchFamily="18" charset="0"/>
                <a:cs typeface="Times New Roman" panose="02020603050405020304" pitchFamily="18" charset="0"/>
              </a:rPr>
              <a:t>giao</a:t>
            </a:r>
            <a:r>
              <a:rPr lang="en-US" sz="2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60000"/>
                    <a:lumOff val="40000"/>
                  </a:schemeClr>
                </a:solidFill>
                <a:latin typeface="Times New Roman" panose="02020603050405020304" pitchFamily="18" charset="0"/>
                <a:cs typeface="Times New Roman" panose="02020603050405020304" pitchFamily="18" charset="0"/>
              </a:rPr>
              <a:t>lưu</a:t>
            </a:r>
            <a:r>
              <a:rPr lang="en-US" sz="2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60000"/>
                    <a:lumOff val="40000"/>
                  </a:schemeClr>
                </a:solidFill>
                <a:latin typeface="Times New Roman" panose="02020603050405020304" pitchFamily="18" charset="0"/>
                <a:cs typeface="Times New Roman" panose="02020603050405020304" pitchFamily="18" charset="0"/>
              </a:rPr>
              <a:t>hợp</a:t>
            </a:r>
            <a:r>
              <a:rPr lang="en-US" sz="2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60000"/>
                    <a:lumOff val="40000"/>
                  </a:schemeClr>
                </a:solidFill>
                <a:latin typeface="Times New Roman" panose="02020603050405020304" pitchFamily="18" charset="0"/>
                <a:cs typeface="Times New Roman" panose="02020603050405020304" pitchFamily="18" charset="0"/>
              </a:rPr>
              <a:t>tác</a:t>
            </a:r>
            <a:r>
              <a:rPr lang="en-US" sz="2200" b="1" dirty="0">
                <a:solidFill>
                  <a:schemeClr val="accent2">
                    <a:lumMod val="60000"/>
                    <a:lumOff val="40000"/>
                  </a:schemeClr>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1137747" y="3582385"/>
            <a:ext cx="2327563" cy="769441"/>
          </a:xfrm>
          <a:prstGeom prst="rect">
            <a:avLst/>
          </a:prstGeom>
          <a:noFill/>
        </p:spPr>
        <p:txBody>
          <a:bodyPr wrap="square" rtlCol="0">
            <a:spAutoFit/>
          </a:bodyPr>
          <a:lstStyle/>
          <a:p>
            <a:pPr algn="just"/>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4.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Các</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thức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hợp</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khác</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2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997235" y="3579436"/>
            <a:ext cx="2618509" cy="769441"/>
          </a:xfrm>
          <a:prstGeom prst="rect">
            <a:avLst/>
          </a:prstGeom>
          <a:noFill/>
        </p:spPr>
        <p:txBody>
          <a:bodyPr wrap="square" rtlCol="0">
            <a:spAutoFit/>
          </a:bodyPr>
          <a:lstStyle/>
          <a:p>
            <a:pPr algn="just"/>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3.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Trao</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đổi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chia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sẻ</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thông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3589953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80068" y="97514"/>
            <a:ext cx="8039141" cy="619909"/>
          </a:xfrm>
          <a:prstGeom prst="rect">
            <a:avLst/>
          </a:prstGeom>
        </p:spPr>
        <p:txBody>
          <a:bodyPr spcFirstLastPara="1" wrap="square" lIns="91425" tIns="91425" rIns="91425" bIns="91425" anchor="t" anchorCtr="0">
            <a:noAutofit/>
          </a:bodyPr>
          <a:lstStyle/>
          <a:p>
            <a:pPr lvl="0"/>
            <a:r>
              <a:rPr lang="en-US" i="1" dirty="0" smtClean="0">
                <a:latin typeface="Times New Roman" panose="02020603050405020304" pitchFamily="18" charset="0"/>
                <a:cs typeface="Times New Roman" panose="02020603050405020304" pitchFamily="18" charset="0"/>
              </a:rPr>
              <a:t>2.3 </a:t>
            </a:r>
            <a:r>
              <a:rPr lang="en-US" i="1" dirty="0" err="1" smtClean="0">
                <a:latin typeface="Times New Roman" panose="02020603050405020304" pitchFamily="18" charset="0"/>
                <a:cs typeface="Times New Roman" panose="02020603050405020304" pitchFamily="18" charset="0"/>
              </a:rPr>
              <a:t>Lực</a:t>
            </a:r>
            <a:r>
              <a:rPr lang="en-US" i="1" dirty="0" smtClean="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lượng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Bộ</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Chương</a:t>
            </a:r>
            <a:r>
              <a:rPr lang="en-US" i="1" dirty="0">
                <a:latin typeface="Times New Roman" panose="02020603050405020304" pitchFamily="18" charset="0"/>
                <a:cs typeface="Times New Roman" panose="02020603050405020304" pitchFamily="18" charset="0"/>
              </a:rPr>
              <a:t> III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gồm</a:t>
            </a:r>
            <a:r>
              <a:rPr lang="en-US" i="1" dirty="0" smtClean="0">
                <a:latin typeface="Times New Roman" panose="02020603050405020304" pitchFamily="18" charset="0"/>
                <a:cs typeface="Times New Roman" panose="02020603050405020304" pitchFamily="18" charset="0"/>
              </a:rPr>
              <a:t> 12 </a:t>
            </a:r>
            <a:r>
              <a:rPr lang="en-US" i="1" dirty="0" err="1" smtClean="0">
                <a:latin typeface="Times New Roman" panose="02020603050405020304" pitchFamily="18" charset="0"/>
                <a:cs typeface="Times New Roman" panose="02020603050405020304" pitchFamily="18" charset="0"/>
              </a:rPr>
              <a:t>điều</a:t>
            </a:r>
            <a:r>
              <a:rPr lang="en-US" i="1" dirty="0" smtClean="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183" name="Google Shape;183;p20"/>
          <p:cNvSpPr txBox="1">
            <a:spLocks noGrp="1"/>
          </p:cNvSpPr>
          <p:nvPr>
            <p:ph type="body" idx="1"/>
          </p:nvPr>
        </p:nvSpPr>
        <p:spPr>
          <a:xfrm>
            <a:off x="488372" y="821908"/>
            <a:ext cx="5133109" cy="4041038"/>
          </a:xfrm>
          <a:prstGeom prst="rect">
            <a:avLst/>
          </a:prstGeom>
        </p:spPr>
        <p:txBody>
          <a:bodyPr spcFirstLastPara="1" wrap="square" lIns="91425" tIns="91425" rIns="91425" bIns="91425" anchor="t" anchorCtr="0">
            <a:noAutofit/>
          </a:bodyPr>
          <a:lstStyle/>
          <a:p>
            <a:pPr marL="0" lvl="0" indent="0" algn="just">
              <a:buNone/>
            </a:pPr>
            <a:r>
              <a:rPr lang="en-US" sz="20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Quy</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nhiệm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phạm</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hoạt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BĐBP; </a:t>
            </a:r>
            <a:r>
              <a:rPr lang="en-US" sz="2100" dirty="0" err="1">
                <a:latin typeface="Times New Roman" panose="02020603050405020304" pitchFamily="18" charset="0"/>
                <a:cs typeface="Times New Roman" panose="02020603050405020304" pitchFamily="18" charset="0"/>
              </a:rPr>
              <a:t>quyền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hoặc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dừng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vành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đai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giới</a:t>
            </a:r>
            <a:r>
              <a:rPr lang="en-US" sz="2100" dirty="0">
                <a:latin typeface="Times New Roman" panose="02020603050405020304" pitchFamily="18" charset="0"/>
                <a:cs typeface="Times New Roman" panose="02020603050405020304" pitchFamily="18" charset="0"/>
              </a:rPr>
              <a:t>, qua </a:t>
            </a:r>
            <a:r>
              <a:rPr lang="en-US" sz="2100" dirty="0" err="1">
                <a:latin typeface="Times New Roman" panose="02020603050405020304" pitchFamily="18" charset="0"/>
                <a:cs typeface="Times New Roman" panose="02020603050405020304" pitchFamily="18" charset="0"/>
              </a:rPr>
              <a:t>lại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dụng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nổ</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hỗ</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tàu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thuyền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phương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pháp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bảo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thống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tổ</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trang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truyền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thống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giao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dịch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tế</a:t>
            </a:r>
            <a:r>
              <a:rPr lang="en-US" sz="2100" dirty="0">
                <a:latin typeface="Times New Roman" panose="02020603050405020304" pitchFamily="18" charset="0"/>
                <a:cs typeface="Times New Roman" panose="02020603050405020304" pitchFamily="18" charset="0"/>
              </a:rPr>
              <a:t>, con </a:t>
            </a:r>
            <a:r>
              <a:rPr lang="en-US" sz="2100" dirty="0" err="1">
                <a:latin typeface="Times New Roman" panose="02020603050405020304" pitchFamily="18" charset="0"/>
                <a:cs typeface="Times New Roman" panose="02020603050405020304" pitchFamily="18" charset="0"/>
              </a:rPr>
              <a:t>dấu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trang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màu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sắc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cờ</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dấu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phương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BĐBP.</a:t>
            </a:r>
            <a:endParaRPr sz="21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776" y="1024332"/>
            <a:ext cx="2958805" cy="3443759"/>
          </a:xfrm>
          <a:prstGeom prst="rect">
            <a:avLst/>
          </a:prstGeom>
        </p:spPr>
      </p:pic>
    </p:spTree>
    <p:extLst>
      <p:ext uri="{BB962C8B-B14F-4D97-AF65-F5344CB8AC3E}">
        <p14:creationId xmlns:p14="http://schemas.microsoft.com/office/powerpoint/2010/main" val="22886332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anim calcmode="lin" valueType="num">
                                      <p:cBhvr>
                                        <p:cTn id="8" dur="1000" fill="hold"/>
                                        <p:tgtEl>
                                          <p:spTgt spid="182"/>
                                        </p:tgtEl>
                                        <p:attrNameLst>
                                          <p:attrName>ppt_x</p:attrName>
                                        </p:attrNameLst>
                                      </p:cBhvr>
                                      <p:tavLst>
                                        <p:tav tm="0">
                                          <p:val>
                                            <p:strVal val="#ppt_x"/>
                                          </p:val>
                                        </p:tav>
                                        <p:tav tm="100000">
                                          <p:val>
                                            <p:strVal val="#ppt_x"/>
                                          </p:val>
                                        </p:tav>
                                      </p:tavLst>
                                    </p:anim>
                                    <p:anim calcmode="lin" valueType="num">
                                      <p:cBhvr>
                                        <p:cTn id="9"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3">
                                            <p:txEl>
                                              <p:pRg st="0" end="0"/>
                                            </p:txEl>
                                          </p:spTgt>
                                        </p:tgtEl>
                                        <p:attrNameLst>
                                          <p:attrName>style.visibility</p:attrName>
                                        </p:attrNameLst>
                                      </p:cBhvr>
                                      <p:to>
                                        <p:strVal val="visible"/>
                                      </p:to>
                                    </p:set>
                                    <p:animEffect transition="in" filter="randombar(horizontal)">
                                      <p:cBhvr>
                                        <p:cTn id="14" dur="500"/>
                                        <p:tgtEl>
                                          <p:spTgt spid="1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5"/>
          <p:cNvSpPr txBox="1">
            <a:spLocks noGrp="1"/>
          </p:cNvSpPr>
          <p:nvPr>
            <p:ph type="body" idx="1"/>
          </p:nvPr>
        </p:nvSpPr>
        <p:spPr>
          <a:xfrm>
            <a:off x="27122" y="675409"/>
            <a:ext cx="6612669" cy="435435"/>
          </a:xfrm>
          <a:prstGeom prst="rect">
            <a:avLst/>
          </a:prstGeom>
        </p:spPr>
        <p:txBody>
          <a:bodyPr spcFirstLastPara="1" wrap="square" lIns="91425" tIns="91425" rIns="91425" bIns="91425" anchor="ctr" anchorCtr="0">
            <a:noAutofit/>
          </a:bodyPr>
          <a:lstStyle/>
          <a:p>
            <a:pPr marL="0" lvl="0" indent="0">
              <a:buNone/>
            </a:pPr>
            <a:r>
              <a:rPr lang="en-US" dirty="0" err="1">
                <a:solidFill>
                  <a:schemeClr val="accent4">
                    <a:lumMod val="50000"/>
                  </a:schemeClr>
                </a:solidFill>
                <a:latin typeface="Times New Roman" panose="02020603050405020304" pitchFamily="18" charset="0"/>
                <a:cs typeface="Times New Roman" panose="02020603050405020304" pitchFamily="18" charset="0"/>
              </a:rPr>
              <a:t>V</a:t>
            </a:r>
            <a:r>
              <a:rPr lang="en-US" dirty="0" err="1" smtClean="0">
                <a:solidFill>
                  <a:schemeClr val="accent4">
                    <a:lumMod val="50000"/>
                  </a:schemeClr>
                </a:solidFill>
                <a:latin typeface="Times New Roman" panose="02020603050405020304" pitchFamily="18" charset="0"/>
                <a:cs typeface="Times New Roman" panose="02020603050405020304" pitchFamily="18" charset="0"/>
              </a:rPr>
              <a:t>ị</a:t>
            </a:r>
            <a:r>
              <a:rPr lang="en-US"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trí</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chức</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năng</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của</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Bộ</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đội</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Biên</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phòng</a:t>
            </a:r>
            <a:r>
              <a:rPr lang="en-US" dirty="0">
                <a:solidFill>
                  <a:schemeClr val="accent4">
                    <a:lumMod val="50000"/>
                  </a:schemeClr>
                </a:solidFill>
                <a:latin typeface="Times New Roman" panose="02020603050405020304" pitchFamily="18" charset="0"/>
                <a:cs typeface="Times New Roman" panose="02020603050405020304" pitchFamily="18" charset="0"/>
              </a:rPr>
              <a:t> (</a:t>
            </a:r>
            <a:r>
              <a:rPr lang="en-US" dirty="0" err="1">
                <a:solidFill>
                  <a:schemeClr val="accent4">
                    <a:lumMod val="50000"/>
                  </a:schemeClr>
                </a:solidFill>
                <a:latin typeface="Times New Roman" panose="02020603050405020304" pitchFamily="18" charset="0"/>
                <a:cs typeface="Times New Roman" panose="02020603050405020304" pitchFamily="18" charset="0"/>
              </a:rPr>
              <a:t>Điều</a:t>
            </a:r>
            <a:r>
              <a:rPr lang="en-US" dirty="0">
                <a:solidFill>
                  <a:schemeClr val="accent4">
                    <a:lumMod val="50000"/>
                  </a:schemeClr>
                </a:solidFill>
                <a:latin typeface="Times New Roman" panose="02020603050405020304" pitchFamily="18" charset="0"/>
                <a:cs typeface="Times New Roman" panose="02020603050405020304" pitchFamily="18" charset="0"/>
              </a:rPr>
              <a:t> 13)</a:t>
            </a:r>
            <a:endParaRPr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32" name="Google Shape;132;p1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28</a:t>
            </a:fld>
            <a:endParaRPr/>
          </a:p>
        </p:txBody>
      </p:sp>
      <p:sp>
        <p:nvSpPr>
          <p:cNvPr id="2" name="TextBox 1"/>
          <p:cNvSpPr txBox="1"/>
          <p:nvPr/>
        </p:nvSpPr>
        <p:spPr>
          <a:xfrm>
            <a:off x="831275" y="1423554"/>
            <a:ext cx="7813963" cy="2800767"/>
          </a:xfrm>
          <a:prstGeom prst="rect">
            <a:avLst/>
          </a:prstGeom>
          <a:noFill/>
        </p:spPr>
        <p:txBody>
          <a:bodyPr wrap="square" rtlCol="0">
            <a:spAutoFit/>
          </a:bodyPr>
          <a:lstStyle/>
          <a:p>
            <a:pPr algn="just"/>
            <a:r>
              <a:rPr lang="en-US" sz="2200" dirty="0" smtClean="0">
                <a:latin typeface="Times New Roman" panose="02020603050405020304" pitchFamily="18" charset="0"/>
                <a:cs typeface="Times New Roman" panose="02020603050405020304" pitchFamily="18" charset="0"/>
              </a:rPr>
              <a:t>	</a:t>
            </a:r>
            <a:r>
              <a:rPr lang="en-US" sz="2200" dirty="0" err="1" smtClean="0">
                <a:solidFill>
                  <a:schemeClr val="accent2">
                    <a:lumMod val="50000"/>
                  </a:schemeClr>
                </a:solidFill>
                <a:latin typeface="Times New Roman" panose="02020603050405020304" pitchFamily="18" charset="0"/>
                <a:cs typeface="Times New Roman" panose="02020603050405020304" pitchFamily="18" charset="0"/>
              </a:rPr>
              <a:t>Quy</a:t>
            </a:r>
            <a:r>
              <a:rPr lang="en-US" sz="22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định</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chức</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năng</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a:solidFill>
                  <a:schemeClr val="accent2">
                    <a:lumMod val="50000"/>
                  </a:schemeClr>
                </a:solidFill>
                <a:latin typeface="Times New Roman" panose="02020603050405020304" pitchFamily="18" charset="0"/>
                <a:cs typeface="Times New Roman" panose="02020603050405020304" pitchFamily="18" charset="0"/>
              </a:rPr>
              <a:t>“</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chủ</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trì</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phối</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hợp</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với</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cơ</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quan</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tổ</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chức</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duy</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trì</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an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ninh</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trật</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tự</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an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xã</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hội</a:t>
            </a:r>
            <a:r>
              <a:rPr lang="en-US" sz="2200" i="1" dirty="0">
                <a:solidFill>
                  <a:schemeClr val="accent2">
                    <a:lumMod val="50000"/>
                  </a:schemeClr>
                </a:solidFill>
                <a:latin typeface="Times New Roman" panose="02020603050405020304" pitchFamily="18" charset="0"/>
                <a:cs typeface="Times New Roman" panose="02020603050405020304" pitchFamily="18" charset="0"/>
              </a:rPr>
              <a:t> ở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khu</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vực</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cửa</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khẩu</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theo</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quy</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định</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pháp</a:t>
            </a:r>
            <a:r>
              <a:rPr lang="en-US" sz="2200" i="1" dirty="0">
                <a:solidFill>
                  <a:schemeClr val="accent2">
                    <a:lumMod val="5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200" i="1" dirty="0">
                <a:solidFill>
                  <a:schemeClr val="accent2">
                    <a:lumMod val="50000"/>
                  </a:schemeClr>
                </a:solidFill>
                <a:latin typeface="Times New Roman" panose="02020603050405020304" pitchFamily="18" charset="0"/>
                <a:cs typeface="Times New Roman" panose="02020603050405020304" pitchFamily="18" charset="0"/>
              </a:rPr>
              <a:t>”</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tại</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khoản</a:t>
            </a:r>
            <a:r>
              <a:rPr lang="en-US" sz="2200" dirty="0">
                <a:solidFill>
                  <a:schemeClr val="accent2">
                    <a:lumMod val="50000"/>
                  </a:schemeClr>
                </a:solidFill>
                <a:latin typeface="Times New Roman" panose="02020603050405020304" pitchFamily="18" charset="0"/>
                <a:cs typeface="Times New Roman" panose="02020603050405020304" pitchFamily="18" charset="0"/>
              </a:rPr>
              <a:t> 2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là</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phù</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hợp</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với</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quan</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điểm</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Đảng</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thống</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nhất</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với</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khoản</a:t>
            </a:r>
            <a:r>
              <a:rPr lang="en-US" sz="2200" dirty="0">
                <a:solidFill>
                  <a:schemeClr val="accent2">
                    <a:lumMod val="50000"/>
                  </a:schemeClr>
                </a:solidFill>
                <a:latin typeface="Times New Roman" panose="02020603050405020304" pitchFamily="18" charset="0"/>
                <a:cs typeface="Times New Roman" panose="02020603050405020304" pitchFamily="18" charset="0"/>
              </a:rPr>
              <a:t> 2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200" dirty="0">
                <a:solidFill>
                  <a:schemeClr val="accent2">
                    <a:lumMod val="50000"/>
                  </a:schemeClr>
                </a:solidFill>
                <a:latin typeface="Times New Roman" panose="02020603050405020304" pitchFamily="18" charset="0"/>
                <a:cs typeface="Times New Roman" panose="02020603050405020304" pitchFamily="18" charset="0"/>
              </a:rPr>
              <a:t> 31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quốc</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khoản</a:t>
            </a:r>
            <a:r>
              <a:rPr lang="en-US" sz="2200" dirty="0">
                <a:solidFill>
                  <a:schemeClr val="accent2">
                    <a:lumMod val="50000"/>
                  </a:schemeClr>
                </a:solidFill>
                <a:latin typeface="Times New Roman" panose="02020603050405020304" pitchFamily="18" charset="0"/>
                <a:cs typeface="Times New Roman" panose="02020603050405020304" pitchFamily="18" charset="0"/>
              </a:rPr>
              <a:t> 2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200" dirty="0">
                <a:solidFill>
                  <a:schemeClr val="accent2">
                    <a:lumMod val="50000"/>
                  </a:schemeClr>
                </a:solidFill>
                <a:latin typeface="Times New Roman" panose="02020603050405020304" pitchFamily="18" charset="0"/>
                <a:cs typeface="Times New Roman" panose="02020603050405020304" pitchFamily="18" charset="0"/>
              </a:rPr>
              <a:t> 35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Quốc</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khoản</a:t>
            </a:r>
            <a:r>
              <a:rPr lang="en-US" sz="2200" dirty="0">
                <a:solidFill>
                  <a:schemeClr val="accent2">
                    <a:lumMod val="50000"/>
                  </a:schemeClr>
                </a:solidFill>
                <a:latin typeface="Times New Roman" panose="02020603050405020304" pitchFamily="18" charset="0"/>
                <a:cs typeface="Times New Roman" panose="02020603050405020304" pitchFamily="18" charset="0"/>
              </a:rPr>
              <a:t> 5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200" dirty="0">
                <a:solidFill>
                  <a:schemeClr val="accent2">
                    <a:lumMod val="50000"/>
                  </a:schemeClr>
                </a:solidFill>
                <a:latin typeface="Times New Roman" panose="02020603050405020304" pitchFamily="18" charset="0"/>
                <a:cs typeface="Times New Roman" panose="02020603050405020304" pitchFamily="18" charset="0"/>
              </a:rPr>
              <a:t> 16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Công</a:t>
            </a:r>
            <a:r>
              <a:rPr lang="en-US" sz="2200" dirty="0">
                <a:solidFill>
                  <a:schemeClr val="accent2">
                    <a:lumMod val="50000"/>
                  </a:schemeClr>
                </a:solidFill>
                <a:latin typeface="Times New Roman" panose="02020603050405020304" pitchFamily="18" charset="0"/>
                <a:cs typeface="Times New Roman" panose="02020603050405020304" pitchFamily="18" charset="0"/>
              </a:rPr>
              <a:t> an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thể</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chế</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Thông</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báo</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số</a:t>
            </a:r>
            <a:r>
              <a:rPr lang="en-US" sz="2200" dirty="0">
                <a:solidFill>
                  <a:schemeClr val="accent2">
                    <a:lumMod val="50000"/>
                  </a:schemeClr>
                </a:solidFill>
                <a:latin typeface="Times New Roman" panose="02020603050405020304" pitchFamily="18" charset="0"/>
                <a:cs typeface="Times New Roman" panose="02020603050405020304" pitchFamily="18" charset="0"/>
              </a:rPr>
              <a:t> 165/TB-TW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ngày</a:t>
            </a:r>
            <a:r>
              <a:rPr lang="en-US" sz="2200" dirty="0">
                <a:solidFill>
                  <a:schemeClr val="accent2">
                    <a:lumMod val="50000"/>
                  </a:schemeClr>
                </a:solidFill>
                <a:latin typeface="Times New Roman" panose="02020603050405020304" pitchFamily="18" charset="0"/>
                <a:cs typeface="Times New Roman" panose="02020603050405020304" pitchFamily="18" charset="0"/>
              </a:rPr>
              <a:t> 22/12/2004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200" dirty="0">
                <a:solidFill>
                  <a:schemeClr val="accent2">
                    <a:lumMod val="50000"/>
                  </a:schemeClr>
                </a:solidFill>
                <a:latin typeface="Times New Roman" panose="02020603050405020304" pitchFamily="18" charset="0"/>
                <a:cs typeface="Times New Roman" panose="02020603050405020304" pitchFamily="18" charset="0"/>
              </a:rPr>
              <a:t> Ban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Chấp</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hành</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Trung</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ương</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Đảng</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Khóa</a:t>
            </a:r>
            <a:r>
              <a:rPr lang="en-US" sz="2200" dirty="0">
                <a:solidFill>
                  <a:schemeClr val="accent2">
                    <a:lumMod val="50000"/>
                  </a:schemeClr>
                </a:solidFill>
                <a:latin typeface="Times New Roman" panose="02020603050405020304" pitchFamily="18" charset="0"/>
                <a:cs typeface="Times New Roman" panose="02020603050405020304" pitchFamily="18" charset="0"/>
              </a:rPr>
              <a:t> IX)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kết</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luận</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Bộ</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Chính</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trị</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tổ</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chức</a:t>
            </a:r>
            <a:r>
              <a:rPr lang="en-US" sz="2200" dirty="0">
                <a:solidFill>
                  <a:schemeClr val="accent2">
                    <a:lumMod val="50000"/>
                  </a:schemeClr>
                </a:solidFill>
                <a:latin typeface="Times New Roman" panose="02020603050405020304" pitchFamily="18" charset="0"/>
                <a:cs typeface="Times New Roman" panose="02020603050405020304" pitchFamily="18" charset="0"/>
              </a:rPr>
              <a:t> BĐBP.</a:t>
            </a:r>
          </a:p>
        </p:txBody>
      </p:sp>
    </p:spTree>
    <p:extLst>
      <p:ext uri="{BB962C8B-B14F-4D97-AF65-F5344CB8AC3E}">
        <p14:creationId xmlns:p14="http://schemas.microsoft.com/office/powerpoint/2010/main" val="3116651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1000"/>
                                        <p:tgtEl>
                                          <p:spTgt spid="131">
                                            <p:txEl>
                                              <p:pRg st="0" end="0"/>
                                            </p:txEl>
                                          </p:spTgt>
                                        </p:tgtEl>
                                      </p:cBhvr>
                                    </p:animEffect>
                                    <p:anim calcmode="lin" valueType="num">
                                      <p:cBhvr>
                                        <p:cTn id="8" dur="1000" fill="hold"/>
                                        <p:tgtEl>
                                          <p:spTgt spid="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4"/>
          <p:cNvSpPr txBox="1">
            <a:spLocks noGrp="1"/>
          </p:cNvSpPr>
          <p:nvPr>
            <p:ph type="title"/>
          </p:nvPr>
        </p:nvSpPr>
        <p:spPr>
          <a:xfrm>
            <a:off x="200850" y="190581"/>
            <a:ext cx="5794705" cy="567955"/>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Nhiệm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vụ</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Bộ</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14)</a:t>
            </a:r>
            <a:endParaRPr dirty="0">
              <a:latin typeface="Times New Roman" panose="02020603050405020304" pitchFamily="18" charset="0"/>
              <a:cs typeface="Times New Roman" panose="02020603050405020304" pitchFamily="18" charset="0"/>
            </a:endParaRPr>
          </a:p>
        </p:txBody>
      </p:sp>
      <p:sp>
        <p:nvSpPr>
          <p:cNvPr id="337" name="Google Shape;337;p34"/>
          <p:cNvSpPr txBox="1">
            <a:spLocks noGrp="1"/>
          </p:cNvSpPr>
          <p:nvPr>
            <p:ph type="body" idx="1"/>
          </p:nvPr>
        </p:nvSpPr>
        <p:spPr>
          <a:xfrm>
            <a:off x="436418" y="1101273"/>
            <a:ext cx="8281555" cy="3418772"/>
          </a:xfrm>
          <a:prstGeom prst="rect">
            <a:avLst/>
          </a:prstGeom>
        </p:spPr>
        <p:txBody>
          <a:bodyPr spcFirstLastPara="1" wrap="square" lIns="91425" tIns="91425" rIns="91425" bIns="91425" anchor="t" anchorCtr="0">
            <a:noAutofit/>
          </a:bodyPr>
          <a:lstStyle/>
          <a:p>
            <a:pPr marL="0" lvl="0" indent="0" algn="just">
              <a:buNone/>
            </a:pPr>
            <a:r>
              <a:rPr lang="en-US" dirty="0" smtClean="0"/>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dung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BĐBP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BĐBP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lvl="0" indent="0" algn="just">
              <a:buNone/>
            </a:pP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11/NQ-TW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08/8/1995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BĐBP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33-NQ/TW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28/9/2018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1195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barn(inVertical)">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
                                            <p:txEl>
                                              <p:pRg st="0" end="0"/>
                                            </p:txEl>
                                          </p:spTgt>
                                        </p:tgtEl>
                                        <p:attrNameLst>
                                          <p:attrName>style.visibility</p:attrName>
                                        </p:attrNameLst>
                                      </p:cBhvr>
                                      <p:to>
                                        <p:strVal val="visible"/>
                                      </p:to>
                                    </p:set>
                                    <p:animEffect transition="in" filter="fade">
                                      <p:cBhvr>
                                        <p:cTn id="12" dur="1000"/>
                                        <p:tgtEl>
                                          <p:spTgt spid="337">
                                            <p:txEl>
                                              <p:pRg st="0" end="0"/>
                                            </p:txEl>
                                          </p:spTgt>
                                        </p:tgtEl>
                                      </p:cBhvr>
                                    </p:animEffect>
                                    <p:anim calcmode="lin" valueType="num">
                                      <p:cBhvr>
                                        <p:cTn id="13" dur="1000" fill="hold"/>
                                        <p:tgtEl>
                                          <p:spTgt spid="33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
                                            <p:txEl>
                                              <p:pRg st="1" end="1"/>
                                            </p:txEl>
                                          </p:spTgt>
                                        </p:tgtEl>
                                        <p:attrNameLst>
                                          <p:attrName>style.visibility</p:attrName>
                                        </p:attrNameLst>
                                      </p:cBhvr>
                                      <p:to>
                                        <p:strVal val="visible"/>
                                      </p:to>
                                    </p:set>
                                    <p:animEffect transition="in" filter="fade">
                                      <p:cBhvr>
                                        <p:cTn id="19" dur="1000"/>
                                        <p:tgtEl>
                                          <p:spTgt spid="337">
                                            <p:txEl>
                                              <p:pRg st="1" end="1"/>
                                            </p:txEl>
                                          </p:spTgt>
                                        </p:tgtEl>
                                      </p:cBhvr>
                                    </p:animEffect>
                                    <p:anim calcmode="lin" valueType="num">
                                      <p:cBhvr>
                                        <p:cTn id="20" dur="1000" fill="hold"/>
                                        <p:tgtEl>
                                          <p:spTgt spid="33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3"/>
          <p:cNvSpPr txBox="1">
            <a:spLocks noGrp="1"/>
          </p:cNvSpPr>
          <p:nvPr>
            <p:ph type="subTitle" idx="4294967295"/>
          </p:nvPr>
        </p:nvSpPr>
        <p:spPr>
          <a:xfrm>
            <a:off x="218208" y="509155"/>
            <a:ext cx="8637322" cy="4634345"/>
          </a:xfrm>
          <a:prstGeom prst="rect">
            <a:avLst/>
          </a:prstGeom>
        </p:spPr>
        <p:txBody>
          <a:bodyPr spcFirstLastPara="1" wrap="square" lIns="91425" tIns="91425" rIns="91425" bIns="91425" anchor="t" anchorCtr="0">
            <a:noAutofit/>
          </a:bodyPr>
          <a:lstStyle/>
          <a:p>
            <a:pPr marL="0" lvl="0" indent="0" algn="just">
              <a:spcAft>
                <a:spcPts val="600"/>
              </a:spcAft>
              <a:buNone/>
            </a:pPr>
            <a:r>
              <a:rPr lang="en-US" sz="2000" dirty="0" smtClean="0"/>
              <a:t>	</a:t>
            </a:r>
            <a:r>
              <a:rPr lang="vi-VN" dirty="0" smtClean="0">
                <a:latin typeface="Times New Roman" panose="02020603050405020304" pitchFamily="18" charset="0"/>
                <a:cs typeface="Times New Roman" panose="02020603050405020304" pitchFamily="18" charset="0"/>
              </a:rPr>
              <a:t>Hiện </a:t>
            </a:r>
            <a:r>
              <a:rPr lang="vi-VN" dirty="0">
                <a:latin typeface="Times New Roman" panose="02020603050405020304" pitchFamily="18" charset="0"/>
                <a:cs typeface="Times New Roman" panose="02020603050405020304" pitchFamily="18" charset="0"/>
              </a:rPr>
              <a:t>nay, hòa bình, hữu nghị, hợp tác, phát triển là xu thế chung. Tuy nhiên, tình hình chính trị, an ninh thế giới và khu vực đang diễn biến khá phức tạp, khó lường, nhất là vấn đề tranh chấp lãnh thổ, tài nguyên, xung đột sắc tộc, tôn giáo, ly </a:t>
            </a:r>
            <a:r>
              <a:rPr lang="vi-VN" dirty="0" smtClean="0">
                <a:latin typeface="Times New Roman" panose="02020603050405020304" pitchFamily="18" charset="0"/>
                <a:cs typeface="Times New Roman" panose="02020603050405020304" pitchFamily="18" charset="0"/>
              </a:rPr>
              <a:t>khai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lvl="0" indent="0" algn="just">
              <a:spcBef>
                <a:spcPts val="1800"/>
              </a:spcBef>
              <a:spcAft>
                <a:spcPts val="600"/>
              </a:spcAft>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Tình </a:t>
            </a:r>
            <a:r>
              <a:rPr lang="vi-VN" dirty="0">
                <a:latin typeface="Times New Roman" panose="02020603050405020304" pitchFamily="18" charset="0"/>
                <a:cs typeface="Times New Roman" panose="02020603050405020304" pitchFamily="18" charset="0"/>
              </a:rPr>
              <a:t>hình trên đặt ra nhiều yêu cầu đối với sự nghiệp đổi mới, phát triển và tư duy mới về hoạt động biên phòng để bảo vệ độc lập, chủ quyền, toàn vẹn lãnh thổ của Tổ quốc, xây dựng biên giới hòa bình, hữu nghị, hợp tác và phát triển. Như vậy, việc ban hành Luật Biên phòng Việt Nam là hết sức cần thiết xuất phát từ những vấn đề </a:t>
            </a:r>
            <a:r>
              <a:rPr lang="vi-VN" dirty="0"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0907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circle(in)">
                                      <p:cBhvr>
                                        <p:cTn id="7" dur="20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circle(in)">
                                      <p:cBhvr>
                                        <p:cTn id="12" dur="2000"/>
                                        <p:tgtEl>
                                          <p:spTgt spid="1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4"/>
          <p:cNvSpPr txBox="1">
            <a:spLocks noGrp="1"/>
          </p:cNvSpPr>
          <p:nvPr>
            <p:ph type="title"/>
          </p:nvPr>
        </p:nvSpPr>
        <p:spPr>
          <a:xfrm>
            <a:off x="2019259" y="185954"/>
            <a:ext cx="5129687" cy="588736"/>
          </a:xfrm>
          <a:prstGeom prst="rect">
            <a:avLst/>
          </a:prstGeom>
        </p:spPr>
        <p:txBody>
          <a:bodyPr spcFirstLastPara="1" wrap="square" lIns="91425" tIns="91425" rIns="91425" bIns="91425" anchor="t" anchorCtr="0">
            <a:noAutofit/>
          </a:bodyPr>
          <a:lstStyle/>
          <a:p>
            <a:pPr lvl="0"/>
            <a:r>
              <a:rPr lang="en-US" sz="2200" dirty="0" err="1">
                <a:solidFill>
                  <a:schemeClr val="accent2">
                    <a:lumMod val="50000"/>
                  </a:schemeClr>
                </a:solidFill>
                <a:latin typeface="Times New Roman" panose="02020603050405020304" pitchFamily="18" charset="0"/>
                <a:cs typeface="Times New Roman" panose="02020603050405020304" pitchFamily="18" charset="0"/>
              </a:rPr>
              <a:t>Một</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số</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điểm</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mới</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200" dirty="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accent2">
                    <a:lumMod val="50000"/>
                  </a:schemeClr>
                </a:solidFill>
                <a:latin typeface="Times New Roman" panose="02020603050405020304" pitchFamily="18" charset="0"/>
                <a:cs typeface="Times New Roman" panose="02020603050405020304" pitchFamily="18" charset="0"/>
              </a:rPr>
              <a:t>này</a:t>
            </a:r>
            <a:r>
              <a:rPr lang="en-US" sz="22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accent2">
                    <a:lumMod val="50000"/>
                  </a:schemeClr>
                </a:solidFill>
                <a:latin typeface="Times New Roman" panose="02020603050405020304" pitchFamily="18" charset="0"/>
                <a:cs typeface="Times New Roman" panose="02020603050405020304" pitchFamily="18" charset="0"/>
              </a:rPr>
              <a:t>như</a:t>
            </a:r>
            <a:r>
              <a:rPr lang="en-US" sz="22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50000"/>
                  </a:schemeClr>
                </a:solidFill>
                <a:latin typeface="Times New Roman" panose="02020603050405020304" pitchFamily="18" charset="0"/>
                <a:cs typeface="Times New Roman" panose="02020603050405020304" pitchFamily="18" charset="0"/>
              </a:rPr>
              <a:t>sau</a:t>
            </a:r>
            <a:r>
              <a:rPr lang="en-US" sz="2200" dirty="0">
                <a:solidFill>
                  <a:schemeClr val="accent2">
                    <a:lumMod val="50000"/>
                  </a:schemeClr>
                </a:solidFill>
                <a:latin typeface="Times New Roman" panose="02020603050405020304" pitchFamily="18" charset="0"/>
                <a:cs typeface="Times New Roman" panose="02020603050405020304" pitchFamily="18" charset="0"/>
              </a:rPr>
              <a:t>:</a:t>
            </a:r>
            <a:endParaRPr sz="2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37" name="Google Shape;337;p34"/>
          <p:cNvSpPr txBox="1">
            <a:spLocks noGrp="1"/>
          </p:cNvSpPr>
          <p:nvPr>
            <p:ph type="body" idx="1"/>
          </p:nvPr>
        </p:nvSpPr>
        <p:spPr>
          <a:xfrm>
            <a:off x="180068" y="703737"/>
            <a:ext cx="8551583" cy="4242914"/>
          </a:xfrm>
          <a:prstGeom prst="rect">
            <a:avLst/>
          </a:prstGeom>
        </p:spPr>
        <p:txBody>
          <a:bodyPr spcFirstLastPara="1" wrap="square" lIns="91425" tIns="91425" rIns="91425" bIns="91425" anchor="t" anchorCtr="0">
            <a:noAutofit/>
          </a:bodyPr>
          <a:lstStyle/>
          <a:p>
            <a:pPr lvl="0" algn="just">
              <a:lnSpc>
                <a:spcPct val="115000"/>
              </a:lnSpc>
            </a:pPr>
            <a:r>
              <a:rPr lang="en-US" sz="2000" dirty="0" err="1">
                <a:solidFill>
                  <a:schemeClr val="accent3">
                    <a:lumMod val="75000"/>
                  </a:schemeClr>
                </a:solidFill>
                <a:latin typeface="Times New Roman" panose="02020603050405020304" pitchFamily="18" charset="0"/>
                <a:cs typeface="Times New Roman" panose="02020603050405020304" pitchFamily="18" charset="0"/>
              </a:rPr>
              <a:t>Bổ</a:t>
            </a:r>
            <a:r>
              <a:rPr lang="en-US" sz="2000" dirty="0">
                <a:solidFill>
                  <a:schemeClr val="accent3">
                    <a:lumMod val="75000"/>
                  </a:schemeClr>
                </a:solidFill>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khoản</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BĐBP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Tham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mưu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Quốc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vệ</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quốc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trì</a:t>
            </a:r>
            <a:r>
              <a:rPr lang="en-US" sz="2000" i="1" dirty="0">
                <a:latin typeface="Times New Roman" panose="02020603050405020304" pitchFamily="18" charset="0"/>
                <a:cs typeface="Times New Roman" panose="02020603050405020304" pitchFamily="18" charset="0"/>
              </a:rPr>
              <a:t> an </a:t>
            </a:r>
            <a:r>
              <a:rPr lang="en-US" sz="2000" i="1" dirty="0" err="1">
                <a:latin typeface="Times New Roman" panose="02020603050405020304" pitchFamily="18" charset="0"/>
                <a:cs typeface="Times New Roman" panose="02020603050405020304" pitchFamily="18" charset="0"/>
              </a:rPr>
              <a:t>ninh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an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hội</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khu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khẩu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lượng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BĐBP</a:t>
            </a:r>
            <a:r>
              <a:rPr lang="en-US" sz="2000" dirty="0" smtClean="0">
                <a:latin typeface="Times New Roman" panose="02020603050405020304" pitchFamily="18" charset="0"/>
                <a:cs typeface="Times New Roman" panose="02020603050405020304" pitchFamily="18" charset="0"/>
              </a:rPr>
              <a:t>.</a:t>
            </a:r>
          </a:p>
          <a:p>
            <a:pPr lvl="0" algn="just">
              <a:lnSpc>
                <a:spcPct val="115000"/>
              </a:lnSpc>
            </a:pP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chéo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BĐBP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Duy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trì</a:t>
            </a:r>
            <a:r>
              <a:rPr lang="en-US" sz="2000" i="1" dirty="0">
                <a:latin typeface="Times New Roman" panose="02020603050405020304" pitchFamily="18" charset="0"/>
                <a:cs typeface="Times New Roman" panose="02020603050405020304" pitchFamily="18" charset="0"/>
              </a:rPr>
              <a:t> an </a:t>
            </a:r>
            <a:r>
              <a:rPr lang="en-US" sz="2000" i="1" dirty="0" err="1">
                <a:latin typeface="Times New Roman" panose="02020603050405020304" pitchFamily="18" charset="0"/>
                <a:cs typeface="Times New Roman" panose="02020603050405020304" pitchFamily="18" charset="0"/>
              </a:rPr>
              <a:t>ninh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an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hội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ngừa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chặn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đoạn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địch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tội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phạm</a:t>
            </a:r>
            <a:r>
              <a:rPr lang="en-US" sz="2000" i="1" dirty="0">
                <a:latin typeface="Times New Roman" panose="02020603050405020304" pitchFamily="18" charset="0"/>
                <a:cs typeface="Times New Roman" panose="02020603050405020304" pitchFamily="18" charset="0"/>
              </a:rPr>
              <a:t>, vi </a:t>
            </a:r>
            <a:r>
              <a:rPr lang="en-US" sz="2000" i="1" dirty="0" err="1">
                <a:latin typeface="Times New Roman" panose="02020603050405020304" pitchFamily="18" charset="0"/>
                <a:cs typeface="Times New Roman" panose="02020603050405020304" pitchFamily="18" charset="0"/>
              </a:rPr>
              <a:t>phạm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pháp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vệ</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quyền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hợp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pháp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nhân</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khu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khẩu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theo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định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pháp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luật</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76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wipe(down)">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7">
                                            <p:txEl>
                                              <p:pRg st="0" end="0"/>
                                            </p:txEl>
                                          </p:spTgt>
                                        </p:tgtEl>
                                        <p:attrNameLst>
                                          <p:attrName>style.visibility</p:attrName>
                                        </p:attrNameLst>
                                      </p:cBhvr>
                                      <p:to>
                                        <p:strVal val="visible"/>
                                      </p:to>
                                    </p:set>
                                    <p:animEffect transition="in" filter="barn(inVertical)">
                                      <p:cBhvr>
                                        <p:cTn id="12" dur="500"/>
                                        <p:tgtEl>
                                          <p:spTgt spid="3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7">
                                            <p:txEl>
                                              <p:pRg st="1" end="1"/>
                                            </p:txEl>
                                          </p:spTgt>
                                        </p:tgtEl>
                                        <p:attrNameLst>
                                          <p:attrName>style.visibility</p:attrName>
                                        </p:attrNameLst>
                                      </p:cBhvr>
                                      <p:to>
                                        <p:strVal val="visible"/>
                                      </p:to>
                                    </p:set>
                                    <p:animEffect transition="in" filter="barn(inVertical)">
                                      <p:cBhvr>
                                        <p:cTn id="17" dur="500"/>
                                        <p:tgtEl>
                                          <p:spTgt spid="3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384466" y="98708"/>
            <a:ext cx="5964380" cy="597483"/>
          </a:xfrm>
          <a:prstGeom prst="rect">
            <a:avLst/>
          </a:prstGeom>
        </p:spPr>
        <p:txBody>
          <a:bodyPr spcFirstLastPara="1" wrap="square" lIns="91425" tIns="91425" rIns="91425" bIns="91425" anchor="t" anchorCtr="0">
            <a:noAutofit/>
          </a:bodyPr>
          <a:lstStyle/>
          <a:p>
            <a:r>
              <a:rPr lang="en-US" i="1" dirty="0" err="1">
                <a:latin typeface="Times New Roman" panose="02020603050405020304" pitchFamily="18" charset="0"/>
                <a:cs typeface="Times New Roman" panose="02020603050405020304" pitchFamily="18" charset="0"/>
              </a:rPr>
              <a:t>Quyền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Bộ</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15)</a:t>
            </a:r>
            <a:endParaRPr lang="en-US" dirty="0">
              <a:latin typeface="Times New Roman" panose="02020603050405020304" pitchFamily="18" charset="0"/>
              <a:cs typeface="Times New Roman" panose="02020603050405020304" pitchFamily="18" charset="0"/>
            </a:endParaRPr>
          </a:p>
        </p:txBody>
      </p:sp>
      <p:sp>
        <p:nvSpPr>
          <p:cNvPr id="198" name="Google Shape;198;p22"/>
          <p:cNvSpPr/>
          <p:nvPr/>
        </p:nvSpPr>
        <p:spPr>
          <a:xfrm>
            <a:off x="467589" y="696191"/>
            <a:ext cx="8260773" cy="4053660"/>
          </a:xfrm>
          <a:prstGeom prst="flowChartPreparati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004C52"/>
              </a:solidFill>
              <a:latin typeface="Karla"/>
              <a:ea typeface="Karla"/>
              <a:cs typeface="Karla"/>
              <a:sym typeface="Karla"/>
            </a:endParaRPr>
          </a:p>
        </p:txBody>
      </p:sp>
      <p:sp>
        <p:nvSpPr>
          <p:cNvPr id="2" name="TextBox 1"/>
          <p:cNvSpPr txBox="1"/>
          <p:nvPr/>
        </p:nvSpPr>
        <p:spPr>
          <a:xfrm>
            <a:off x="1636564" y="1014861"/>
            <a:ext cx="5922821" cy="3416320"/>
          </a:xfrm>
          <a:prstGeom prst="rect">
            <a:avLst/>
          </a:prstGeom>
          <a:noFill/>
        </p:spPr>
        <p:txBody>
          <a:bodyPr wrap="square" rtlCol="0">
            <a:spAutoFit/>
          </a:bodyPr>
          <a:lstStyle/>
          <a:p>
            <a:pPr algn="just"/>
            <a:r>
              <a:rPr lang="en-US" sz="1800" dirty="0" smtClean="0">
                <a:solidFill>
                  <a:schemeClr val="accent1">
                    <a:lumMod val="90000"/>
                    <a:lumOff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Nội</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dung </a:t>
            </a:r>
            <a:r>
              <a:rPr lang="en-US" sz="1800" dirty="0" err="1">
                <a:solidFill>
                  <a:schemeClr val="bg1"/>
                </a:solidFill>
                <a:latin typeface="Times New Roman" panose="02020603050405020304" pitchFamily="18" charset="0"/>
                <a:cs typeface="Times New Roman" panose="02020603050405020304" pitchFamily="18" charset="0"/>
              </a:rPr>
              <a:t>Điều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này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được</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quy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định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trên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cơ</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sở</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rà</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soát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quyền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hạn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của</a:t>
            </a:r>
            <a:r>
              <a:rPr lang="en-US" sz="1800" dirty="0">
                <a:solidFill>
                  <a:schemeClr val="bg1"/>
                </a:solidFill>
                <a:latin typeface="Times New Roman" panose="02020603050405020304" pitchFamily="18" charset="0"/>
                <a:cs typeface="Times New Roman" panose="02020603050405020304" pitchFamily="18" charset="0"/>
              </a:rPr>
              <a:t> BĐBP ở </a:t>
            </a:r>
            <a:r>
              <a:rPr lang="en-US" sz="1800" dirty="0" err="1">
                <a:solidFill>
                  <a:schemeClr val="bg1"/>
                </a:solidFill>
                <a:latin typeface="Times New Roman" panose="02020603050405020304" pitchFamily="18" charset="0"/>
                <a:cs typeface="Times New Roman" panose="02020603050405020304" pitchFamily="18" charset="0"/>
              </a:rPr>
              <a:t>các</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văn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bản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quy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phạm</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pháp</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luật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hiện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hành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để</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tránh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chồng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chéo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với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lực</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lượng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Công</a:t>
            </a:r>
            <a:r>
              <a:rPr lang="en-US" sz="1800" dirty="0">
                <a:solidFill>
                  <a:schemeClr val="bg1"/>
                </a:solidFill>
                <a:latin typeface="Times New Roman" panose="02020603050405020304" pitchFamily="18" charset="0"/>
                <a:cs typeface="Times New Roman" panose="02020603050405020304" pitchFamily="18" charset="0"/>
              </a:rPr>
              <a:t> an, </a:t>
            </a:r>
            <a:r>
              <a:rPr lang="en-US" sz="1800" dirty="0" err="1">
                <a:solidFill>
                  <a:schemeClr val="bg1"/>
                </a:solidFill>
                <a:latin typeface="Times New Roman" panose="02020603050405020304" pitchFamily="18" charset="0"/>
                <a:cs typeface="Times New Roman" panose="02020603050405020304" pitchFamily="18" charset="0"/>
              </a:rPr>
              <a:t>Hải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quan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Đồng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thời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quy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định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ro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từng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trường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hợp</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hạn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chế</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hoặc</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tạm</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dừng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các</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hoạt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động</a:t>
            </a:r>
            <a:r>
              <a:rPr lang="en-US" sz="1800" dirty="0">
                <a:solidFill>
                  <a:schemeClr val="bg1"/>
                </a:solidFill>
                <a:latin typeface="Times New Roman" panose="02020603050405020304" pitchFamily="18" charset="0"/>
                <a:cs typeface="Times New Roman" panose="02020603050405020304" pitchFamily="18" charset="0"/>
              </a:rPr>
              <a:t> ở </a:t>
            </a:r>
            <a:r>
              <a:rPr lang="en-US" sz="1800" dirty="0" err="1">
                <a:solidFill>
                  <a:schemeClr val="bg1"/>
                </a:solidFill>
                <a:latin typeface="Times New Roman" panose="02020603050405020304" pitchFamily="18" charset="0"/>
                <a:cs typeface="Times New Roman" panose="02020603050405020304" pitchFamily="18" charset="0"/>
              </a:rPr>
              <a:t>vành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đai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biên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giới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khu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vực</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biên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giới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của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Chỉ</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huy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trưởng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Bộ</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Chỉ</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huy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Biên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phòng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cấp</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tỉnh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và</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Đồn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trưởng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Đồn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Biên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phòng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quy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định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rõ</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việc</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huy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động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người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tàu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thuyền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phương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tiện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thiết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bị</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kỹ</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thuật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dân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sự</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cho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chặt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chẽ</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thống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nhất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bổ</a:t>
            </a:r>
            <a:r>
              <a:rPr lang="en-US" sz="1800" dirty="0">
                <a:solidFill>
                  <a:schemeClr val="bg1"/>
                </a:solidFill>
                <a:latin typeface="Times New Roman" panose="02020603050405020304" pitchFamily="18" charset="0"/>
                <a:cs typeface="Times New Roman" panose="02020603050405020304" pitchFamily="18" charset="0"/>
              </a:rPr>
              <a:t> sung </a:t>
            </a:r>
            <a:r>
              <a:rPr lang="en-US" sz="1800" dirty="0" err="1">
                <a:solidFill>
                  <a:schemeClr val="bg1"/>
                </a:solidFill>
                <a:latin typeface="Times New Roman" panose="02020603050405020304" pitchFamily="18" charset="0"/>
                <a:cs typeface="Times New Roman" panose="02020603050405020304" pitchFamily="18" charset="0"/>
              </a:rPr>
              <a:t>quyền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nổ</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súng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đối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với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tàu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thuyền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trên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biển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sông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suối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biên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giới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vì</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Luật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Quản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lý</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sử</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dụng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vũ</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khí</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vật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liệu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nổ</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và</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công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cụ</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hỗ</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trợ</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năm</a:t>
            </a:r>
            <a:r>
              <a:rPr lang="en-US" sz="1800" dirty="0">
                <a:solidFill>
                  <a:schemeClr val="bg1"/>
                </a:solidFill>
                <a:latin typeface="Times New Roman" panose="02020603050405020304" pitchFamily="18" charset="0"/>
                <a:cs typeface="Times New Roman" panose="02020603050405020304" pitchFamily="18" charset="0"/>
              </a:rPr>
              <a:t> 2017 </a:t>
            </a:r>
            <a:r>
              <a:rPr lang="en-US" sz="1800" dirty="0" err="1">
                <a:solidFill>
                  <a:schemeClr val="bg1"/>
                </a:solidFill>
                <a:latin typeface="Times New Roman" panose="02020603050405020304" pitchFamily="18" charset="0"/>
                <a:cs typeface="Times New Roman" panose="02020603050405020304" pitchFamily="18" charset="0"/>
              </a:rPr>
              <a:t>chưa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quy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định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quyền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truy</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đuổi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bắt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giữ</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người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phương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tiện</a:t>
            </a:r>
            <a:r>
              <a:rPr lang="en-US" sz="1800" dirty="0">
                <a:solidFill>
                  <a:schemeClr val="bg1"/>
                </a:solidFill>
                <a:latin typeface="Times New Roman" panose="02020603050405020304" pitchFamily="18" charset="0"/>
                <a:cs typeface="Times New Roman" panose="02020603050405020304" pitchFamily="18" charset="0"/>
              </a:rPr>
              <a:t> vi </a:t>
            </a:r>
            <a:r>
              <a:rPr lang="en-US" sz="1800" dirty="0" err="1">
                <a:solidFill>
                  <a:schemeClr val="bg1"/>
                </a:solidFill>
                <a:latin typeface="Times New Roman" panose="02020603050405020304" pitchFamily="18" charset="0"/>
                <a:cs typeface="Times New Roman" panose="02020603050405020304" pitchFamily="18" charset="0"/>
              </a:rPr>
              <a:t>phạm</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pháp</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luật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của</a:t>
            </a:r>
            <a:r>
              <a:rPr lang="en-US" sz="1800" dirty="0">
                <a:solidFill>
                  <a:schemeClr val="bg1"/>
                </a:solidFill>
                <a:latin typeface="Times New Roman" panose="02020603050405020304" pitchFamily="18" charset="0"/>
                <a:cs typeface="Times New Roman" panose="02020603050405020304" pitchFamily="18" charset="0"/>
              </a:rPr>
              <a:t> BĐBP.</a:t>
            </a:r>
          </a:p>
        </p:txBody>
      </p:sp>
    </p:spTree>
    <p:extLst>
      <p:ext uri="{BB962C8B-B14F-4D97-AF65-F5344CB8AC3E}">
        <p14:creationId xmlns:p14="http://schemas.microsoft.com/office/powerpoint/2010/main" val="36448422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down)">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barn(inVertical)">
                                      <p:cBhvr>
                                        <p:cTn id="12" dur="5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8"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4"/>
          <p:cNvSpPr txBox="1">
            <a:spLocks noGrp="1"/>
          </p:cNvSpPr>
          <p:nvPr>
            <p:ph type="title"/>
          </p:nvPr>
        </p:nvSpPr>
        <p:spPr>
          <a:xfrm>
            <a:off x="886650" y="398400"/>
            <a:ext cx="7370700" cy="599127"/>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Phạm</a:t>
            </a:r>
            <a:r>
              <a:rPr lang="en-US" i="1" dirty="0">
                <a:latin typeface="Times New Roman" panose="02020603050405020304" pitchFamily="18" charset="0"/>
                <a:cs typeface="Times New Roman" panose="02020603050405020304" pitchFamily="18" charset="0"/>
              </a:rPr>
              <a:t> vi </a:t>
            </a:r>
            <a:r>
              <a:rPr lang="en-US" i="1" dirty="0" err="1">
                <a:latin typeface="Times New Roman" panose="02020603050405020304" pitchFamily="18" charset="0"/>
                <a:cs typeface="Times New Roman" panose="02020603050405020304" pitchFamily="18" charset="0"/>
              </a:rPr>
              <a:t>hoạt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động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Bộ</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16)</a:t>
            </a:r>
            <a:endParaRPr dirty="0">
              <a:latin typeface="Times New Roman" panose="02020603050405020304" pitchFamily="18" charset="0"/>
              <a:cs typeface="Times New Roman" panose="02020603050405020304" pitchFamily="18" charset="0"/>
            </a:endParaRPr>
          </a:p>
        </p:txBody>
      </p:sp>
      <p:sp>
        <p:nvSpPr>
          <p:cNvPr id="337" name="Google Shape;337;p34"/>
          <p:cNvSpPr txBox="1">
            <a:spLocks noGrp="1"/>
          </p:cNvSpPr>
          <p:nvPr>
            <p:ph type="body" idx="1"/>
          </p:nvPr>
        </p:nvSpPr>
        <p:spPr>
          <a:xfrm>
            <a:off x="301472" y="997526"/>
            <a:ext cx="8510154" cy="3917373"/>
          </a:xfrm>
          <a:prstGeom prst="rect">
            <a:avLst/>
          </a:prstGeom>
        </p:spPr>
        <p:txBody>
          <a:bodyPr spcFirstLastPara="1" wrap="square" lIns="91425" tIns="91425" rIns="91425" bIns="91425" anchor="t" anchorCtr="0">
            <a:noAutofit/>
          </a:bodyPr>
          <a:lstStyle/>
          <a:p>
            <a:pPr lvl="0" algn="just">
              <a:lnSpc>
                <a:spcPct val="115000"/>
              </a:lnSpc>
              <a:spcBef>
                <a:spcPts val="0"/>
              </a:spcBef>
            </a:pP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a:t>
            </a:r>
          </a:p>
          <a:p>
            <a:pPr algn="just">
              <a:lnSpc>
                <a:spcPct val="115000"/>
              </a:lnSpc>
              <a:spcBef>
                <a:spcPts val="0"/>
              </a:spcBef>
            </a:pP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ninh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a:t>
            </a:r>
          </a:p>
          <a:p>
            <a:pPr lvl="0">
              <a:lnSpc>
                <a:spcPct val="115000"/>
              </a:lnSpc>
              <a:spcBef>
                <a:spcPts val="0"/>
              </a:spcBef>
            </a:pPr>
            <a:endParaRPr sz="2400" dirty="0"/>
          </a:p>
        </p:txBody>
      </p:sp>
    </p:spTree>
    <p:extLst>
      <p:ext uri="{BB962C8B-B14F-4D97-AF65-F5344CB8AC3E}">
        <p14:creationId xmlns:p14="http://schemas.microsoft.com/office/powerpoint/2010/main" val="29318076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
                                            <p:txEl>
                                              <p:pRg st="0" end="0"/>
                                            </p:txEl>
                                          </p:spTgt>
                                        </p:tgtEl>
                                        <p:attrNameLst>
                                          <p:attrName>style.visibility</p:attrName>
                                        </p:attrNameLst>
                                      </p:cBhvr>
                                      <p:to>
                                        <p:strVal val="visible"/>
                                      </p:to>
                                    </p:set>
                                    <p:animEffect transition="in" filter="fade">
                                      <p:cBhvr>
                                        <p:cTn id="12" dur="500"/>
                                        <p:tgtEl>
                                          <p:spTgt spid="3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
                                            <p:txEl>
                                              <p:pRg st="1" end="1"/>
                                            </p:txEl>
                                          </p:spTgt>
                                        </p:tgtEl>
                                        <p:attrNameLst>
                                          <p:attrName>style.visibility</p:attrName>
                                        </p:attrNameLst>
                                      </p:cBhvr>
                                      <p:to>
                                        <p:strVal val="visible"/>
                                      </p:to>
                                    </p:set>
                                    <p:animEffect transition="in" filter="fade">
                                      <p:cBhvr>
                                        <p:cTn id="17" dur="500"/>
                                        <p:tgtEl>
                                          <p:spTgt spid="3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886650" y="180087"/>
            <a:ext cx="7086600" cy="574704"/>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Hình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thức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quản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lý</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bảo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vệ</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giới</a:t>
            </a:r>
            <a:r>
              <a:rPr lang="en-US" i="1" dirty="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quốc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gia</a:t>
            </a:r>
            <a:r>
              <a:rPr lang="en-US" i="1" dirty="0" smtClean="0">
                <a:latin typeface="Times New Roman" panose="02020603050405020304" pitchFamily="18" charset="0"/>
                <a:cs typeface="Times New Roman" panose="02020603050405020304" pitchFamily="18" charset="0"/>
              </a:rPr>
              <a:t>(</a:t>
            </a:r>
            <a:r>
              <a:rPr lang="en-US" i="1" dirty="0" err="1" smtClean="0">
                <a:latin typeface="Times New Roman" panose="02020603050405020304" pitchFamily="18" charset="0"/>
                <a:cs typeface="Times New Roman" panose="02020603050405020304" pitchFamily="18" charset="0"/>
              </a:rPr>
              <a:t>Điều</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19)</a:t>
            </a:r>
            <a:endParaRPr dirty="0">
              <a:latin typeface="Times New Roman" panose="02020603050405020304" pitchFamily="18" charset="0"/>
              <a:cs typeface="Times New Roman" panose="02020603050405020304" pitchFamily="18" charset="0"/>
            </a:endParaRPr>
          </a:p>
        </p:txBody>
      </p:sp>
      <p:sp>
        <p:nvSpPr>
          <p:cNvPr id="245" name="Google Shape;245;p27"/>
          <p:cNvSpPr/>
          <p:nvPr/>
        </p:nvSpPr>
        <p:spPr>
          <a:xfrm>
            <a:off x="5957015" y="1371597"/>
            <a:ext cx="2521800" cy="3169227"/>
          </a:xfrm>
          <a:prstGeom prst="homePlate">
            <a:avLst>
              <a:gd name="adj" fmla="val 211909"/>
            </a:avLst>
          </a:prstGeom>
          <a:solidFill>
            <a:srgbClr val="004C5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b="1" dirty="0">
              <a:solidFill>
                <a:srgbClr val="FFFFFF"/>
              </a:solidFill>
              <a:latin typeface="Karla"/>
              <a:ea typeface="Karla"/>
              <a:cs typeface="Karla"/>
              <a:sym typeface="Karla"/>
            </a:endParaRPr>
          </a:p>
        </p:txBody>
      </p:sp>
      <p:sp>
        <p:nvSpPr>
          <p:cNvPr id="246" name="Google Shape;246;p27"/>
          <p:cNvSpPr/>
          <p:nvPr/>
        </p:nvSpPr>
        <p:spPr>
          <a:xfrm>
            <a:off x="3408450" y="1371597"/>
            <a:ext cx="2521800" cy="3169227"/>
          </a:xfrm>
          <a:prstGeom prst="homePlate">
            <a:avLst>
              <a:gd name="adj" fmla="val 211909"/>
            </a:avLst>
          </a:prstGeom>
          <a:solidFill>
            <a:srgbClr val="00AE9D">
              <a:alpha val="834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b="1" dirty="0">
              <a:solidFill>
                <a:srgbClr val="004C52"/>
              </a:solidFill>
              <a:latin typeface="Karla"/>
              <a:ea typeface="Karla"/>
              <a:cs typeface="Karla"/>
              <a:sym typeface="Karla"/>
            </a:endParaRPr>
          </a:p>
        </p:txBody>
      </p:sp>
      <p:sp>
        <p:nvSpPr>
          <p:cNvPr id="247" name="Google Shape;247;p27"/>
          <p:cNvSpPr/>
          <p:nvPr/>
        </p:nvSpPr>
        <p:spPr>
          <a:xfrm>
            <a:off x="886650" y="1465117"/>
            <a:ext cx="2521800" cy="3169227"/>
          </a:xfrm>
          <a:prstGeom prst="homePlate">
            <a:avLst>
              <a:gd name="adj" fmla="val 211909"/>
            </a:avLst>
          </a:prstGeom>
          <a:solidFill>
            <a:srgbClr val="ABE33F">
              <a:alpha val="8115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b="1" dirty="0">
              <a:solidFill>
                <a:srgbClr val="004C52"/>
              </a:solidFill>
              <a:latin typeface="Karla"/>
              <a:ea typeface="Karla"/>
              <a:cs typeface="Karla"/>
              <a:sym typeface="Karla"/>
            </a:endParaRPr>
          </a:p>
        </p:txBody>
      </p:sp>
      <p:sp>
        <p:nvSpPr>
          <p:cNvPr id="2" name="TextBox 1"/>
          <p:cNvSpPr txBox="1"/>
          <p:nvPr/>
        </p:nvSpPr>
        <p:spPr>
          <a:xfrm>
            <a:off x="987136" y="2311066"/>
            <a:ext cx="1236519" cy="1477328"/>
          </a:xfrm>
          <a:prstGeom prst="rect">
            <a:avLst/>
          </a:prstGeom>
          <a:noFill/>
        </p:spPr>
        <p:txBody>
          <a:bodyPr wrap="square" rtlCol="0">
            <a:spAutoFit/>
          </a:bodyPr>
          <a:lstStyle/>
          <a:p>
            <a:r>
              <a:rPr lang="vi-VN" sz="1800" b="1" dirty="0">
                <a:solidFill>
                  <a:schemeClr val="accent5">
                    <a:lumMod val="50000"/>
                  </a:schemeClr>
                </a:solidFill>
                <a:latin typeface="+mj-lt"/>
              </a:rPr>
              <a:t>Quản lý, bảo vệ biên giới thường xuyên</a:t>
            </a:r>
            <a:endParaRPr lang="en-US" sz="1800" b="1" dirty="0">
              <a:solidFill>
                <a:schemeClr val="accent5">
                  <a:lumMod val="50000"/>
                </a:schemeClr>
              </a:solidFill>
              <a:latin typeface="+mj-lt"/>
            </a:endParaRPr>
          </a:p>
        </p:txBody>
      </p:sp>
      <p:sp>
        <p:nvSpPr>
          <p:cNvPr id="3" name="TextBox 2"/>
          <p:cNvSpPr txBox="1"/>
          <p:nvPr/>
        </p:nvSpPr>
        <p:spPr>
          <a:xfrm>
            <a:off x="3508936" y="2311066"/>
            <a:ext cx="1064206" cy="1477328"/>
          </a:xfrm>
          <a:prstGeom prst="rect">
            <a:avLst/>
          </a:prstGeom>
          <a:noFill/>
        </p:spPr>
        <p:txBody>
          <a:bodyPr wrap="square" rtlCol="0">
            <a:spAutoFit/>
          </a:bodyPr>
          <a:lstStyle/>
          <a:p>
            <a:r>
              <a:rPr lang="vi-VN" sz="1800" b="1" dirty="0">
                <a:solidFill>
                  <a:schemeClr val="accent2">
                    <a:lumMod val="50000"/>
                  </a:schemeClr>
                </a:solidFill>
                <a:latin typeface="+mj-lt"/>
              </a:rPr>
              <a:t>Quản lý, bảo vệ biên giới tăng cường</a:t>
            </a:r>
            <a:endParaRPr lang="en-US" sz="1800" b="1" dirty="0">
              <a:solidFill>
                <a:schemeClr val="accent2">
                  <a:lumMod val="50000"/>
                </a:schemeClr>
              </a:solidFill>
              <a:latin typeface="+mj-lt"/>
            </a:endParaRPr>
          </a:p>
        </p:txBody>
      </p:sp>
      <p:sp>
        <p:nvSpPr>
          <p:cNvPr id="4" name="TextBox 3"/>
          <p:cNvSpPr txBox="1"/>
          <p:nvPr/>
        </p:nvSpPr>
        <p:spPr>
          <a:xfrm>
            <a:off x="6128586" y="2294568"/>
            <a:ext cx="1300913" cy="1477328"/>
          </a:xfrm>
          <a:prstGeom prst="rect">
            <a:avLst/>
          </a:prstGeom>
          <a:noFill/>
        </p:spPr>
        <p:txBody>
          <a:bodyPr wrap="square" rtlCol="0">
            <a:spAutoFit/>
          </a:bodyPr>
          <a:lstStyle/>
          <a:p>
            <a:r>
              <a:rPr lang="en-US" sz="1800" b="1" dirty="0" err="1">
                <a:solidFill>
                  <a:schemeClr val="tx2">
                    <a:lumMod val="90000"/>
                  </a:schemeClr>
                </a:solidFill>
                <a:latin typeface="Times New Roman" panose="02020603050405020304" pitchFamily="18" charset="0"/>
                <a:cs typeface="Times New Roman" panose="02020603050405020304" pitchFamily="18" charset="0"/>
              </a:rPr>
              <a:t>Quản</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lý</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bảo</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vệ</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biên</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giới</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trong</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tình</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trạng</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khẩn</a:t>
            </a:r>
            <a:r>
              <a:rPr lang="en-US" sz="1800" b="1" dirty="0">
                <a:solidFill>
                  <a:schemeClr val="tx2">
                    <a:lumMod val="90000"/>
                  </a:schemeClr>
                </a:solidFill>
                <a:latin typeface="Times New Roman" panose="02020603050405020304" pitchFamily="18" charset="0"/>
                <a:cs typeface="Times New Roman" panose="02020603050405020304" pitchFamily="18" charset="0"/>
              </a:rPr>
              <a:t> </a:t>
            </a:r>
            <a:r>
              <a:rPr lang="en-US" sz="1800" b="1" dirty="0" err="1">
                <a:solidFill>
                  <a:schemeClr val="tx2">
                    <a:lumMod val="90000"/>
                  </a:schemeClr>
                </a:solidFill>
                <a:latin typeface="Times New Roman" panose="02020603050405020304" pitchFamily="18" charset="0"/>
                <a:cs typeface="Times New Roman" panose="02020603050405020304" pitchFamily="18" charset="0"/>
              </a:rPr>
              <a:t>cấp</a:t>
            </a:r>
            <a:endParaRPr lang="en-US" sz="1800" b="1" dirty="0">
              <a:solidFill>
                <a:schemeClr val="tx2">
                  <a:lumMod val="9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68142" y="698010"/>
            <a:ext cx="5961357" cy="369332"/>
          </a:xfrm>
          <a:prstGeom prst="rect">
            <a:avLst/>
          </a:prstGeom>
          <a:noFill/>
        </p:spPr>
        <p:txBody>
          <a:bodyPr wrap="square" rtlCol="0">
            <a:spAutoFit/>
          </a:bodyPr>
          <a:lstStyle/>
          <a:p>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Quy</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định</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03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hình</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thức</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quản</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lý</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bảo</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vệ</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biên</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giới</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quốc</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gia</a:t>
            </a:r>
            <a:endParaRPr lang="en-US" sz="18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180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barn(inVertical)">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wipe(down)">
                                      <p:cBhvr>
                                        <p:cTn id="17" dur="500"/>
                                        <p:tgtEl>
                                          <p:spTgt spid="2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6"/>
                                        </p:tgtEl>
                                        <p:attrNameLst>
                                          <p:attrName>style.visibility</p:attrName>
                                        </p:attrNameLst>
                                      </p:cBhvr>
                                      <p:to>
                                        <p:strVal val="visible"/>
                                      </p:to>
                                    </p:set>
                                    <p:animEffect transition="in" filter="wipe(down)">
                                      <p:cBhvr>
                                        <p:cTn id="27" dur="500"/>
                                        <p:tgtEl>
                                          <p:spTgt spid="2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5"/>
                                        </p:tgtEl>
                                        <p:attrNameLst>
                                          <p:attrName>style.visibility</p:attrName>
                                        </p:attrNameLst>
                                      </p:cBhvr>
                                      <p:to>
                                        <p:strVal val="visible"/>
                                      </p:to>
                                    </p:set>
                                    <p:animEffect transition="in" filter="wipe(down)">
                                      <p:cBhvr>
                                        <p:cTn id="37" dur="500"/>
                                        <p:tgtEl>
                                          <p:spTgt spid="2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5" grpId="0" animBg="1"/>
      <p:bldP spid="246" grpId="0" animBg="1"/>
      <p:bldP spid="247" grpId="0" animBg="1"/>
      <p:bldP spid="2"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17"/>
          <p:cNvSpPr txBox="1">
            <a:spLocks noGrp="1"/>
          </p:cNvSpPr>
          <p:nvPr>
            <p:ph type="subTitle" idx="4294967295"/>
          </p:nvPr>
        </p:nvSpPr>
        <p:spPr>
          <a:xfrm>
            <a:off x="184579" y="841157"/>
            <a:ext cx="5312212" cy="3908694"/>
          </a:xfrm>
          <a:prstGeom prst="rect">
            <a:avLst/>
          </a:prstGeom>
        </p:spPr>
        <p:txBody>
          <a:bodyPr spcFirstLastPara="1" wrap="square" lIns="91425" tIns="91425" rIns="91425" bIns="91425" anchor="t" anchorCtr="0">
            <a:noAutofit/>
          </a:bodyPr>
          <a:lstStyle/>
          <a:p>
            <a:pPr marL="0" lvl="0" indent="0" algn="just">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Kế</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lệnh</a:t>
            </a:r>
            <a:r>
              <a:rPr lang="en-US" sz="2200" dirty="0">
                <a:latin typeface="Times New Roman" panose="02020603050405020304" pitchFamily="18" charset="0"/>
                <a:cs typeface="Times New Roman" panose="02020603050405020304" pitchFamily="18" charset="0"/>
              </a:rPr>
              <a:t> BĐBP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tiễn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Luật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07 </a:t>
            </a:r>
            <a:r>
              <a:rPr lang="en-US" sz="2200" dirty="0" err="1">
                <a:latin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gồm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p:txBody>
      </p:sp>
      <p:sp>
        <p:nvSpPr>
          <p:cNvPr id="146" name="Google Shape;146;p17"/>
          <p:cNvSpPr/>
          <p:nvPr/>
        </p:nvSpPr>
        <p:spPr>
          <a:xfrm>
            <a:off x="4853675" y="0"/>
            <a:ext cx="4290325" cy="3789650"/>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323" y="964287"/>
            <a:ext cx="3182720" cy="3181686"/>
          </a:xfrm>
          <a:prstGeom prst="rect">
            <a:avLst/>
          </a:prstGeom>
        </p:spPr>
      </p:pic>
      <p:sp>
        <p:nvSpPr>
          <p:cNvPr id="21" name="Google Shape;144;p17"/>
          <p:cNvSpPr txBox="1">
            <a:spLocks/>
          </p:cNvSpPr>
          <p:nvPr/>
        </p:nvSpPr>
        <p:spPr>
          <a:xfrm>
            <a:off x="984679" y="132337"/>
            <a:ext cx="7660557" cy="6304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dirty="0" err="1" smtClean="0">
                <a:solidFill>
                  <a:schemeClr val="accent2">
                    <a:lumMod val="75000"/>
                  </a:schemeClr>
                </a:solidFill>
                <a:latin typeface="Times New Roman" panose="02020603050405020304" pitchFamily="18" charset="0"/>
                <a:cs typeface="Times New Roman" panose="02020603050405020304" pitchFamily="18" charset="0"/>
              </a:rPr>
              <a:t>Biện</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pháp</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quản</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lý</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bảo</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vệ</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biên</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giới</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quốc</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gia</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2">
                    <a:lumMod val="75000"/>
                  </a:schemeClr>
                </a:solidFill>
                <a:latin typeface="Times New Roman" panose="02020603050405020304" pitchFamily="18" charset="0"/>
                <a:cs typeface="Times New Roman" panose="02020603050405020304" pitchFamily="18" charset="0"/>
              </a:rPr>
              <a:t> 20)</a:t>
            </a:r>
            <a:endParaRPr lang="en-US" sz="6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35424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5">
                                            <p:txEl>
                                              <p:pRg st="0" end="0"/>
                                            </p:txEl>
                                          </p:spTgt>
                                        </p:tgtEl>
                                        <p:attrNameLst>
                                          <p:attrName>style.visibility</p:attrName>
                                        </p:attrNameLst>
                                      </p:cBhvr>
                                      <p:to>
                                        <p:strVal val="visible"/>
                                      </p:to>
                                    </p:set>
                                    <p:animEffect transition="in" filter="fade">
                                      <p:cBhvr>
                                        <p:cTn id="12" dur="1000"/>
                                        <p:tgtEl>
                                          <p:spTgt spid="145">
                                            <p:txEl>
                                              <p:pRg st="0" end="0"/>
                                            </p:txEl>
                                          </p:spTgt>
                                        </p:tgtEl>
                                      </p:cBhvr>
                                    </p:animEffect>
                                    <p:anim calcmode="lin" valueType="num">
                                      <p:cBhvr>
                                        <p:cTn id="13" dur="10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t="-9000" b="-9000"/>
          </a:stretch>
        </a:blipFill>
        <a:effectLst/>
      </p:bgPr>
    </p:bg>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886649" y="135293"/>
            <a:ext cx="7370700" cy="857400"/>
          </a:xfrm>
          <a:prstGeom prst="rect">
            <a:avLst/>
          </a:prstGeom>
        </p:spPr>
        <p:txBody>
          <a:bodyPr spcFirstLastPara="1" wrap="square" lIns="91425" tIns="91425" rIns="91425" bIns="91425" anchor="t" anchorCtr="0">
            <a:noAutofit/>
          </a:bodyPr>
          <a:lstStyle/>
          <a:p>
            <a:pPr lvl="0" algn="ctr"/>
            <a:r>
              <a:rPr lang="vi-VN" dirty="0">
                <a:solidFill>
                  <a:schemeClr val="accent2">
                    <a:lumMod val="50000"/>
                  </a:schemeClr>
                </a:solidFill>
                <a:latin typeface="+mj-lt"/>
              </a:rPr>
              <a:t>2.4. Bảo đảm biên phòng và chế độ, chính sách đối với lực lượng thực thi nhiệm vụ biên phòng (Chương IV)</a:t>
            </a:r>
            <a:endParaRPr dirty="0">
              <a:solidFill>
                <a:schemeClr val="accent2">
                  <a:lumMod val="50000"/>
                </a:schemeClr>
              </a:solidFill>
              <a:latin typeface="+mj-lt"/>
            </a:endParaRPr>
          </a:p>
        </p:txBody>
      </p:sp>
      <p:sp>
        <p:nvSpPr>
          <p:cNvPr id="183" name="Google Shape;183;p20"/>
          <p:cNvSpPr txBox="1">
            <a:spLocks noGrp="1"/>
          </p:cNvSpPr>
          <p:nvPr>
            <p:ph type="body" idx="1"/>
          </p:nvPr>
        </p:nvSpPr>
        <p:spPr>
          <a:xfrm>
            <a:off x="377454" y="875735"/>
            <a:ext cx="8389089" cy="3986052"/>
          </a:xfrm>
          <a:prstGeom prst="rect">
            <a:avLst/>
          </a:prstGeom>
        </p:spPr>
        <p:txBody>
          <a:bodyPr spcFirstLastPara="1" wrap="square" lIns="91425" tIns="91425" rIns="91425" bIns="91425" anchor="t" anchorCtr="0">
            <a:noAutofit/>
          </a:bodyPr>
          <a:lstStyle/>
          <a:p>
            <a:pPr marL="0" lvl="0" indent="0" algn="just">
              <a:buNone/>
            </a:pPr>
            <a:r>
              <a:rPr lang="en-US" sz="22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Gồm</a:t>
            </a:r>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03 </a:t>
            </a:r>
            <a:r>
              <a:rPr lang="en-US" sz="2300" dirty="0" err="1">
                <a:latin typeface="Times New Roman" panose="02020603050405020304" pitchFamily="18" charset="0"/>
                <a:cs typeface="Times New Roman" panose="02020603050405020304" pitchFamily="18" charset="0"/>
              </a:rPr>
              <a:t>điều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đảm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nguồn</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lực</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nguồn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chính</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và</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sách</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trong</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Luật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Việt</a:t>
            </a:r>
            <a:r>
              <a:rPr lang="en-US" sz="2300" dirty="0">
                <a:latin typeface="Times New Roman" panose="02020603050405020304" pitchFamily="18" charset="0"/>
                <a:cs typeface="Times New Roman" panose="02020603050405020304" pitchFamily="18" charset="0"/>
              </a:rPr>
              <a:t> Nam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sỹ</a:t>
            </a:r>
            <a:r>
              <a:rPr lang="en-US" sz="2300" dirty="0">
                <a:latin typeface="Times New Roman" panose="02020603050405020304" pitchFamily="18" charset="0"/>
                <a:cs typeface="Times New Roman" panose="02020603050405020304" pitchFamily="18" charset="0"/>
              </a:rPr>
              <a:t> BĐBP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luật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hóa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thêm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đảm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26-NQ/TW </a:t>
            </a:r>
            <a:r>
              <a:rPr lang="en-US" sz="2300" dirty="0" err="1">
                <a:latin typeface="Times New Roman" panose="02020603050405020304" pitchFamily="18" charset="0"/>
                <a:cs typeface="Times New Roman" panose="02020603050405020304" pitchFamily="18" charset="0"/>
              </a:rPr>
              <a:t>ngày</a:t>
            </a:r>
            <a:r>
              <a:rPr lang="en-US" sz="2300" dirty="0">
                <a:latin typeface="Times New Roman" panose="02020603050405020304" pitchFamily="18" charset="0"/>
                <a:cs typeface="Times New Roman" panose="02020603050405020304" pitchFamily="18" charset="0"/>
              </a:rPr>
              <a:t> 19/5/2018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Ban </a:t>
            </a:r>
            <a:r>
              <a:rPr lang="en-US" sz="2300" dirty="0" err="1">
                <a:latin typeface="Times New Roman" panose="02020603050405020304" pitchFamily="18" charset="0"/>
                <a:cs typeface="Times New Roman" panose="02020603050405020304" pitchFamily="18" charset="0"/>
              </a:rPr>
              <a:t>Chấp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khóa</a:t>
            </a:r>
            <a:r>
              <a:rPr lang="en-US" sz="2300" dirty="0">
                <a:latin typeface="Times New Roman" panose="02020603050405020304" pitchFamily="18" charset="0"/>
                <a:cs typeface="Times New Roman" panose="02020603050405020304" pitchFamily="18" charset="0"/>
              </a:rPr>
              <a:t> XII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i="1" dirty="0">
                <a:latin typeface="Times New Roman" panose="02020603050405020304" pitchFamily="18" charset="0"/>
                <a:cs typeface="Times New Roman" panose="02020603050405020304" pitchFamily="18" charset="0"/>
              </a:rPr>
              <a:t>“</a:t>
            </a:r>
            <a:r>
              <a:rPr lang="en-US" sz="2300" i="1" dirty="0" err="1">
                <a:latin typeface="Times New Roman" panose="02020603050405020304" pitchFamily="18" charset="0"/>
                <a:cs typeface="Times New Roman" panose="02020603050405020304" pitchFamily="18" charset="0"/>
              </a:rPr>
              <a:t>Tập</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xây</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dựng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đội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ngũ</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cán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bộ</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các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cấp</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nhất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cấp</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chiến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lược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đủ</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chất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năng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lực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uy</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tín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ngang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tầm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nhiệm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vụ</a:t>
            </a:r>
            <a:r>
              <a:rPr lang="en-US" sz="2300" i="1" dirty="0">
                <a:latin typeface="Times New Roman" panose="02020603050405020304" pitchFamily="18" charset="0"/>
                <a:cs typeface="Times New Roman" panose="02020603050405020304" pitchFamily="18" charset="0"/>
              </a:rPr>
              <a: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ưu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dân</a:t>
            </a:r>
            <a:r>
              <a:rPr lang="en-US" sz="2300" dirty="0">
                <a:latin typeface="Times New Roman" panose="02020603050405020304" pitchFamily="18" charset="0"/>
                <a:cs typeface="Times New Roman" panose="02020603050405020304" pitchFamily="18" charset="0"/>
              </a:rPr>
              <a:t> ở </a:t>
            </a:r>
            <a:r>
              <a:rPr lang="en-US" sz="2300" dirty="0" err="1">
                <a:latin typeface="Times New Roman" panose="02020603050405020304" pitchFamily="18" charset="0"/>
                <a:cs typeface="Times New Roman" panose="02020603050405020304" pitchFamily="18" charset="0"/>
              </a:rPr>
              <a:t>khu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thiểu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vùng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đặc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biệt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khuyến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sỹ</a:t>
            </a:r>
            <a:r>
              <a:rPr lang="en-US" sz="2300" dirty="0">
                <a:latin typeface="Times New Roman" panose="02020603050405020304" pitchFamily="18" charset="0"/>
                <a:cs typeface="Times New Roman" panose="02020603050405020304" pitchFamily="18" charset="0"/>
              </a:rPr>
              <a:t> BĐBP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biên</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phòng</a:t>
            </a:r>
            <a:r>
              <a:rPr lang="en-US" sz="2300" dirty="0" smtClean="0">
                <a:latin typeface="Times New Roman" panose="02020603050405020304" pitchFamily="18" charset="0"/>
                <a:cs typeface="Times New Roman" panose="02020603050405020304" pitchFamily="18" charset="0"/>
              </a:rPr>
              <a:t>.</a:t>
            </a:r>
            <a:endParaRPr sz="2300"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down)">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3">
                                            <p:txEl>
                                              <p:pRg st="0" end="0"/>
                                            </p:txEl>
                                          </p:spTgt>
                                        </p:tgtEl>
                                        <p:attrNameLst>
                                          <p:attrName>style.visibility</p:attrName>
                                        </p:attrNameLst>
                                      </p:cBhvr>
                                      <p:to>
                                        <p:strVal val="visible"/>
                                      </p:to>
                                    </p:set>
                                    <p:animEffect transition="in" filter="barn(inVertical)">
                                      <p:cBhvr>
                                        <p:cTn id="12" dur="500"/>
                                        <p:tgtEl>
                                          <p:spTgt spid="1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80068" y="97514"/>
            <a:ext cx="8517122" cy="619909"/>
          </a:xfrm>
          <a:prstGeom prst="rect">
            <a:avLst/>
          </a:prstGeom>
        </p:spPr>
        <p:txBody>
          <a:bodyPr spcFirstLastPara="1" wrap="square" lIns="91425" tIns="91425" rIns="91425" bIns="91425" anchor="t" anchorCtr="0">
            <a:noAutofit/>
          </a:bodyPr>
          <a:lstStyle/>
          <a:p>
            <a:pPr lvl="0"/>
            <a:r>
              <a:rPr lang="vi-VN" i="1" dirty="0">
                <a:latin typeface="Times New Roman" panose="02020603050405020304" pitchFamily="18" charset="0"/>
                <a:cs typeface="Times New Roman" panose="02020603050405020304" pitchFamily="18" charset="0"/>
              </a:rPr>
              <a:t>2.5. Trách nhiệm của cơ quan, tổ chức về biên phòng (Chương V)</a:t>
            </a:r>
            <a:endParaRPr dirty="0">
              <a:latin typeface="Times New Roman" panose="02020603050405020304" pitchFamily="18" charset="0"/>
              <a:cs typeface="Times New Roman" panose="02020603050405020304" pitchFamily="18" charset="0"/>
            </a:endParaRPr>
          </a:p>
        </p:txBody>
      </p:sp>
      <p:sp>
        <p:nvSpPr>
          <p:cNvPr id="183" name="Google Shape;183;p20"/>
          <p:cNvSpPr txBox="1">
            <a:spLocks noGrp="1"/>
          </p:cNvSpPr>
          <p:nvPr>
            <p:ph type="body" idx="1"/>
          </p:nvPr>
        </p:nvSpPr>
        <p:spPr>
          <a:xfrm>
            <a:off x="488372" y="821908"/>
            <a:ext cx="8208818" cy="4041038"/>
          </a:xfrm>
          <a:prstGeom prst="rect">
            <a:avLst/>
          </a:prstGeom>
        </p:spPr>
        <p:txBody>
          <a:bodyPr spcFirstLastPara="1" wrap="square" lIns="91425" tIns="91425" rIns="91425" bIns="91425" anchor="t" anchorCtr="0">
            <a:noAutofit/>
          </a:bodyPr>
          <a:lstStyle/>
          <a:p>
            <a:pPr marL="0" lvl="0" indent="0" algn="just">
              <a:buNone/>
            </a:pPr>
            <a:r>
              <a:rPr lang="en-US" sz="2000" dirty="0">
                <a:latin typeface="Times New Roman" panose="02020603050405020304" pitchFamily="18" charset="0"/>
                <a:cs typeface="Times New Roman" panose="02020603050405020304" pitchFamily="18" charset="0"/>
              </a:rPr>
              <a:t>	</a:t>
            </a:r>
            <a:endParaRPr sz="2100" dirty="0">
              <a:latin typeface="Times New Roman" panose="02020603050405020304" pitchFamily="18" charset="0"/>
              <a:cs typeface="Times New Roman" panose="02020603050405020304" pitchFamily="18" charset="0"/>
            </a:endParaRPr>
          </a:p>
        </p:txBody>
      </p:sp>
      <p:sp>
        <p:nvSpPr>
          <p:cNvPr id="3" name="Rectangle 2"/>
          <p:cNvSpPr/>
          <p:nvPr/>
        </p:nvSpPr>
        <p:spPr>
          <a:xfrm>
            <a:off x="488372" y="977771"/>
            <a:ext cx="8208818" cy="3631763"/>
          </a:xfrm>
          <a:prstGeom prst="rect">
            <a:avLst/>
          </a:prstGeom>
        </p:spPr>
        <p:txBody>
          <a:bodyPr wrap="square">
            <a:spAutoFit/>
          </a:bodyPr>
          <a:lstStyle/>
          <a:p>
            <a:pPr algn="just"/>
            <a:r>
              <a:rPr lang="en-US" sz="2200" dirty="0" smtClean="0">
                <a:latin typeface="Times New Roman" panose="02020603050405020304" pitchFamily="18" charset="0"/>
                <a:cs typeface="Times New Roman" panose="02020603050405020304" pitchFamily="18" charset="0"/>
              </a:rPr>
              <a:t>	</a:t>
            </a:r>
            <a:r>
              <a:rPr lang="en-US" sz="2300" dirty="0" err="1" smtClean="0">
                <a:solidFill>
                  <a:schemeClr val="accent2">
                    <a:lumMod val="50000"/>
                  </a:schemeClr>
                </a:solidFill>
                <a:latin typeface="Times New Roman" panose="02020603050405020304" pitchFamily="18" charset="0"/>
                <a:cs typeface="Times New Roman" panose="02020603050405020304" pitchFamily="18" charset="0"/>
              </a:rPr>
              <a:t>Gồm</a:t>
            </a:r>
            <a:r>
              <a:rPr lang="en-US" sz="23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300" dirty="0">
                <a:solidFill>
                  <a:schemeClr val="accent2">
                    <a:lumMod val="50000"/>
                  </a:schemeClr>
                </a:solidFill>
                <a:latin typeface="Times New Roman" panose="02020603050405020304" pitchFamily="18" charset="0"/>
                <a:cs typeface="Times New Roman" panose="02020603050405020304" pitchFamily="18" charset="0"/>
              </a:rPr>
              <a:t>07 </a:t>
            </a:r>
            <a:r>
              <a:rPr lang="en-US" sz="2300"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300" dirty="0" smtClean="0">
                <a:solidFill>
                  <a:schemeClr val="accent2">
                    <a:lumMod val="50000"/>
                  </a:schemeClr>
                </a:solidFill>
                <a:latin typeface="Times New Roman" panose="02020603050405020304" pitchFamily="18" charset="0"/>
                <a:cs typeface="Times New Roman" panose="02020603050405020304" pitchFamily="18" charset="0"/>
              </a:rPr>
              <a:t>, </a:t>
            </a:r>
            <a:r>
              <a:rPr lang="vi-VN" sz="2300" dirty="0" smtClean="0">
                <a:solidFill>
                  <a:schemeClr val="accent2">
                    <a:lumMod val="50000"/>
                  </a:schemeClr>
                </a:solidFill>
                <a:latin typeface="Times New Roman" panose="02020603050405020304" pitchFamily="18" charset="0"/>
                <a:cs typeface="Times New Roman" panose="02020603050405020304" pitchFamily="18" charset="0"/>
              </a:rPr>
              <a:t>quy </a:t>
            </a:r>
            <a:r>
              <a:rPr lang="vi-VN" sz="2300" dirty="0">
                <a:solidFill>
                  <a:schemeClr val="accent2">
                    <a:lumMod val="50000"/>
                  </a:schemeClr>
                </a:solidFill>
                <a:latin typeface="Times New Roman" panose="02020603050405020304" pitchFamily="18" charset="0"/>
                <a:cs typeface="Times New Roman" panose="02020603050405020304" pitchFamily="18" charset="0"/>
              </a:rPr>
              <a:t>định về trách nhiệm của Chính phủ, Bộ Quốc phòng, Bộ Ngoại giao, Bộ Công an và các Bộ, cơ quan ngang Bộ; Hội đồng nhân dân, Ủy ban nhân dân, Mặt trận Tổ quốc Việt Nam và các tổ chức thành viên của mặt trận về biên phòng.</a:t>
            </a:r>
          </a:p>
          <a:p>
            <a:pPr algn="just"/>
            <a:r>
              <a:rPr lang="en-US" sz="2300" dirty="0" smtClean="0">
                <a:solidFill>
                  <a:schemeClr val="accent2">
                    <a:lumMod val="50000"/>
                  </a:schemeClr>
                </a:solidFill>
                <a:latin typeface="Times New Roman" panose="02020603050405020304" pitchFamily="18" charset="0"/>
                <a:cs typeface="Times New Roman" panose="02020603050405020304" pitchFamily="18" charset="0"/>
              </a:rPr>
              <a:t>	</a:t>
            </a:r>
            <a:r>
              <a:rPr lang="vi-VN" sz="2300" dirty="0" smtClean="0">
                <a:solidFill>
                  <a:schemeClr val="accent2">
                    <a:lumMod val="50000"/>
                  </a:schemeClr>
                </a:solidFill>
                <a:latin typeface="Times New Roman" panose="02020603050405020304" pitchFamily="18" charset="0"/>
                <a:cs typeface="Times New Roman" panose="02020603050405020304" pitchFamily="18" charset="0"/>
              </a:rPr>
              <a:t>Nội </a:t>
            </a:r>
            <a:r>
              <a:rPr lang="vi-VN" sz="2300" dirty="0">
                <a:solidFill>
                  <a:schemeClr val="accent2">
                    <a:lumMod val="50000"/>
                  </a:schemeClr>
                </a:solidFill>
                <a:latin typeface="Times New Roman" panose="02020603050405020304" pitchFamily="18" charset="0"/>
                <a:cs typeface="Times New Roman" panose="02020603050405020304" pitchFamily="18" charset="0"/>
              </a:rPr>
              <a:t>dung Chương này được xây dựng trên cơ sở xác định cụ thể về trách nhiệm của 03 bộ (Quốc phòng, Ngoại giao, Công an) với tư cách là cơ quan chỉ huy, chỉ đạo lực lượng chuyên trách trong quản lý, bảo vệ biên giới quốc gia, khu vực biên giới và trách nhiệm của Ủy ban nhân dân, Hội đồng nhân dân các cấp trong xây dựng biên giới quốc </a:t>
            </a:r>
            <a:r>
              <a:rPr lang="vi-VN" sz="2300" dirty="0" smtClean="0">
                <a:solidFill>
                  <a:schemeClr val="accent2">
                    <a:lumMod val="50000"/>
                  </a:schemeClr>
                </a:solidFill>
                <a:latin typeface="Times New Roman" panose="02020603050405020304" pitchFamily="18" charset="0"/>
                <a:cs typeface="Times New Roman" panose="02020603050405020304" pitchFamily="18" charset="0"/>
              </a:rPr>
              <a:t>gia</a:t>
            </a:r>
            <a:r>
              <a:rPr lang="en-US" sz="23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vi-VN" sz="23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52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down)">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1346477" y="138628"/>
            <a:ext cx="6386986" cy="578345"/>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Trách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nhiệm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Bộ</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Quốc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29)</a:t>
            </a:r>
            <a:endParaRPr i="1" dirty="0">
              <a:latin typeface="Times New Roman" panose="02020603050405020304" pitchFamily="18" charset="0"/>
              <a:cs typeface="Times New Roman" panose="02020603050405020304" pitchFamily="18" charset="0"/>
            </a:endParaRPr>
          </a:p>
        </p:txBody>
      </p:sp>
      <p:sp>
        <p:nvSpPr>
          <p:cNvPr id="254" name="Google Shape;254;p28"/>
          <p:cNvSpPr txBox="1">
            <a:spLocks noGrp="1"/>
          </p:cNvSpPr>
          <p:nvPr>
            <p:ph type="body" idx="1"/>
          </p:nvPr>
        </p:nvSpPr>
        <p:spPr>
          <a:xfrm>
            <a:off x="407616" y="1020041"/>
            <a:ext cx="2616139" cy="1234786"/>
          </a:xfrm>
          <a:prstGeom prst="rect">
            <a:avLst/>
          </a:prstGeom>
        </p:spPr>
        <p:txBody>
          <a:bodyPr spcFirstLastPara="1" wrap="square" lIns="91425" tIns="91425" rIns="91425" bIns="91425" anchor="t" anchorCtr="0">
            <a:noAutofit/>
          </a:bodyPr>
          <a:lstStyle/>
          <a:p>
            <a:pPr marL="0" lvl="0" indent="0" algn="just">
              <a:buNone/>
            </a:pPr>
            <a:r>
              <a:rPr lang="en-US" sz="1700" dirty="0" smtClean="0">
                <a:solidFill>
                  <a:schemeClr val="tx1">
                    <a:lumMod val="90000"/>
                    <a:lumOff val="10000"/>
                  </a:schemeClr>
                </a:solidFill>
                <a:latin typeface="Times New Roman" panose="02020603050405020304" pitchFamily="18" charset="0"/>
                <a:cs typeface="Times New Roman" panose="02020603050405020304" pitchFamily="18" charset="0"/>
              </a:rPr>
              <a:t>1. </a:t>
            </a:r>
            <a:r>
              <a:rPr lang="vi-VN" sz="1700" dirty="0" smtClean="0">
                <a:solidFill>
                  <a:schemeClr val="tx1">
                    <a:lumMod val="90000"/>
                    <a:lumOff val="10000"/>
                  </a:schemeClr>
                </a:solidFill>
                <a:latin typeface="Times New Roman" panose="02020603050405020304" pitchFamily="18" charset="0"/>
                <a:cs typeface="Times New Roman" panose="02020603050405020304" pitchFamily="18" charset="0"/>
              </a:rPr>
              <a:t>Chủ </a:t>
            </a:r>
            <a:r>
              <a:rPr lang="vi-VN" sz="1700" dirty="0">
                <a:solidFill>
                  <a:schemeClr val="tx1">
                    <a:lumMod val="90000"/>
                    <a:lumOff val="10000"/>
                  </a:schemeClr>
                </a:solidFill>
                <a:latin typeface="Times New Roman" panose="02020603050405020304" pitchFamily="18" charset="0"/>
                <a:cs typeface="Times New Roman" panose="02020603050405020304" pitchFamily="18" charset="0"/>
              </a:rPr>
              <a:t>trì, phối hợp với Bộ Ngoại giao, Bộ Công an trong quản lý, bảo vệ biên giới quốc gia</a:t>
            </a:r>
            <a:r>
              <a:rPr lang="vi-VN" sz="1700" dirty="0" smtClean="0">
                <a:solidFill>
                  <a:schemeClr val="tx1">
                    <a:lumMod val="90000"/>
                    <a:lumOff val="10000"/>
                  </a:schemeClr>
                </a:solidFill>
                <a:latin typeface="Times New Roman" panose="02020603050405020304" pitchFamily="18" charset="0"/>
                <a:cs typeface="Times New Roman" panose="02020603050405020304" pitchFamily="18" charset="0"/>
              </a:rPr>
              <a:t>.</a:t>
            </a:r>
            <a:endParaRPr sz="17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255" name="Google Shape;255;p28"/>
          <p:cNvSpPr txBox="1">
            <a:spLocks noGrp="1"/>
          </p:cNvSpPr>
          <p:nvPr>
            <p:ph type="body" idx="2"/>
          </p:nvPr>
        </p:nvSpPr>
        <p:spPr>
          <a:xfrm>
            <a:off x="3255947" y="633845"/>
            <a:ext cx="2343600" cy="2054726"/>
          </a:xfrm>
          <a:prstGeom prst="rect">
            <a:avLst/>
          </a:prstGeom>
        </p:spPr>
        <p:txBody>
          <a:bodyPr spcFirstLastPara="1" wrap="square" lIns="91425" tIns="91425" rIns="91425" bIns="91425" anchor="t" anchorCtr="0">
            <a:noAutofit/>
          </a:bodyPr>
          <a:lstStyle/>
          <a:p>
            <a:pPr marL="0" lvl="0" indent="0" algn="just">
              <a:buNone/>
            </a:pPr>
            <a:r>
              <a:rPr lang="en-US" sz="1700" dirty="0" smtClean="0">
                <a:latin typeface="Times New Roman" panose="02020603050405020304" pitchFamily="18" charset="0"/>
                <a:cs typeface="Times New Roman" panose="02020603050405020304" pitchFamily="18" charset="0"/>
              </a:rPr>
              <a:t>2. </a:t>
            </a:r>
            <a:r>
              <a:rPr lang="vi-VN" sz="1700" dirty="0" smtClean="0">
                <a:latin typeface="Times New Roman" panose="02020603050405020304" pitchFamily="18" charset="0"/>
                <a:cs typeface="Times New Roman" panose="02020603050405020304" pitchFamily="18" charset="0"/>
              </a:rPr>
              <a:t>Chủ </a:t>
            </a:r>
            <a:r>
              <a:rPr lang="vi-VN" sz="1700" dirty="0">
                <a:latin typeface="Times New Roman" panose="02020603050405020304" pitchFamily="18" charset="0"/>
                <a:cs typeface="Times New Roman" panose="02020603050405020304" pitchFamily="18" charset="0"/>
              </a:rPr>
              <a:t>trì, phối hợp với Bộ, cơ quan ngang Bộ, chính quyền địa phương duy trì an ninh, trật tự, an toàn xã hội ở khu vực biên giới, cửa khẩu theo quy định của pháp luật.</a:t>
            </a:r>
            <a:endParaRPr sz="1700" dirty="0">
              <a:latin typeface="Times New Roman" panose="02020603050405020304" pitchFamily="18" charset="0"/>
              <a:cs typeface="Times New Roman" panose="02020603050405020304" pitchFamily="18" charset="0"/>
            </a:endParaRPr>
          </a:p>
        </p:txBody>
      </p:sp>
      <p:sp>
        <p:nvSpPr>
          <p:cNvPr id="256" name="Google Shape;256;p28"/>
          <p:cNvSpPr txBox="1">
            <a:spLocks noGrp="1"/>
          </p:cNvSpPr>
          <p:nvPr>
            <p:ph type="body" idx="3"/>
          </p:nvPr>
        </p:nvSpPr>
        <p:spPr>
          <a:xfrm>
            <a:off x="5904476" y="674614"/>
            <a:ext cx="2740760" cy="2307577"/>
          </a:xfrm>
          <a:prstGeom prst="rect">
            <a:avLst/>
          </a:prstGeom>
        </p:spPr>
        <p:txBody>
          <a:bodyPr spcFirstLastPara="1" wrap="square" lIns="91425" tIns="91425" rIns="91425" bIns="91425" anchor="t" anchorCtr="0">
            <a:noAutofit/>
          </a:bodyPr>
          <a:lstStyle/>
          <a:p>
            <a:pPr marL="0" lvl="0" indent="0" algn="just">
              <a:buNone/>
            </a:pPr>
            <a:r>
              <a:rPr lang="en-US" sz="1700" dirty="0" smtClean="0">
                <a:solidFill>
                  <a:schemeClr val="accent5">
                    <a:lumMod val="50000"/>
                  </a:schemeClr>
                </a:solidFill>
                <a:latin typeface="Times New Roman" panose="02020603050405020304" pitchFamily="18" charset="0"/>
                <a:cs typeface="Times New Roman" panose="02020603050405020304" pitchFamily="18" charset="0"/>
              </a:rPr>
              <a:t>3. </a:t>
            </a:r>
            <a:r>
              <a:rPr lang="vi-VN" sz="1700" dirty="0" smtClean="0">
                <a:solidFill>
                  <a:schemeClr val="accent5">
                    <a:lumMod val="50000"/>
                  </a:schemeClr>
                </a:solidFill>
                <a:latin typeface="Times New Roman" panose="02020603050405020304" pitchFamily="18" charset="0"/>
                <a:cs typeface="Times New Roman" panose="02020603050405020304" pitchFamily="18" charset="0"/>
              </a:rPr>
              <a:t>Trong </a:t>
            </a:r>
            <a:r>
              <a:rPr lang="vi-VN" sz="1700" dirty="0">
                <a:solidFill>
                  <a:schemeClr val="accent5">
                    <a:lumMod val="50000"/>
                  </a:schemeClr>
                </a:solidFill>
                <a:latin typeface="Times New Roman" panose="02020603050405020304" pitchFamily="18" charset="0"/>
                <a:cs typeface="Times New Roman" panose="02020603050405020304" pitchFamily="18" charset="0"/>
              </a:rPr>
              <a:t>phạm vi nhiệm vụ, quyền hạn của mình, hướng dẫn Bộ, cơ quan ngang Bộ, chính quyền địa phương thực hiện việc xây dựng nền biên phòng toàn dân, thế trận biên phòng toàn dân, thực hiện Ngày biên phòng toàn dân.</a:t>
            </a:r>
            <a:endParaRPr sz="17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57" name="Google Shape;257;p28"/>
          <p:cNvSpPr txBox="1">
            <a:spLocks noGrp="1"/>
          </p:cNvSpPr>
          <p:nvPr>
            <p:ph type="body" idx="1"/>
          </p:nvPr>
        </p:nvSpPr>
        <p:spPr>
          <a:xfrm>
            <a:off x="371249" y="2254827"/>
            <a:ext cx="2616137" cy="1714350"/>
          </a:xfrm>
          <a:prstGeom prst="rect">
            <a:avLst/>
          </a:prstGeom>
        </p:spPr>
        <p:txBody>
          <a:bodyPr spcFirstLastPara="1" wrap="square" lIns="91425" tIns="91425" rIns="91425" bIns="91425" anchor="t" anchorCtr="0">
            <a:noAutofit/>
          </a:bodyPr>
          <a:lstStyle/>
          <a:p>
            <a:pPr marL="0" lvl="0" indent="0" algn="just">
              <a:buNone/>
            </a:pPr>
            <a:r>
              <a:rPr lang="en-US" sz="1700" dirty="0" smtClean="0">
                <a:solidFill>
                  <a:schemeClr val="accent3">
                    <a:lumMod val="75000"/>
                  </a:schemeClr>
                </a:solidFill>
                <a:latin typeface="Times New Roman" panose="02020603050405020304" pitchFamily="18" charset="0"/>
                <a:cs typeface="Times New Roman" panose="02020603050405020304" pitchFamily="18" charset="0"/>
              </a:rPr>
              <a:t>4. </a:t>
            </a:r>
            <a:r>
              <a:rPr lang="vi-VN" sz="1700" dirty="0" smtClean="0">
                <a:solidFill>
                  <a:schemeClr val="accent3">
                    <a:lumMod val="75000"/>
                  </a:schemeClr>
                </a:solidFill>
                <a:latin typeface="Times New Roman" panose="02020603050405020304" pitchFamily="18" charset="0"/>
                <a:cs typeface="Times New Roman" panose="02020603050405020304" pitchFamily="18" charset="0"/>
              </a:rPr>
              <a:t>Hướng </a:t>
            </a:r>
            <a:r>
              <a:rPr lang="vi-VN" sz="1700" dirty="0">
                <a:solidFill>
                  <a:schemeClr val="accent3">
                    <a:lumMod val="75000"/>
                  </a:schemeClr>
                </a:solidFill>
                <a:latin typeface="Times New Roman" panose="02020603050405020304" pitchFamily="18" charset="0"/>
                <a:cs typeface="Times New Roman" panose="02020603050405020304" pitchFamily="18" charset="0"/>
              </a:rPr>
              <a:t>dẫn Bộ, cơ quan ngang Bộ, chính quyền địa phương nơi có biên giới quốc gia thực hiện quản lý, bảo vệ biên giới quốc gia, khu vực biên giới;</a:t>
            </a:r>
            <a:endParaRPr sz="17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58" name="Google Shape;258;p28"/>
          <p:cNvSpPr txBox="1">
            <a:spLocks noGrp="1"/>
          </p:cNvSpPr>
          <p:nvPr>
            <p:ph type="body" idx="2"/>
          </p:nvPr>
        </p:nvSpPr>
        <p:spPr>
          <a:xfrm>
            <a:off x="3292314" y="2688571"/>
            <a:ext cx="2343600" cy="1041764"/>
          </a:xfrm>
          <a:prstGeom prst="rect">
            <a:avLst/>
          </a:prstGeom>
        </p:spPr>
        <p:txBody>
          <a:bodyPr spcFirstLastPara="1" wrap="square" lIns="91425" tIns="91425" rIns="91425" bIns="91425" anchor="t" anchorCtr="0">
            <a:noAutofit/>
          </a:bodyPr>
          <a:lstStyle/>
          <a:p>
            <a:pPr marL="0" lvl="0" indent="0" algn="just">
              <a:buNone/>
            </a:pPr>
            <a:r>
              <a:rPr lang="en-US" sz="1700" dirty="0" smtClean="0">
                <a:solidFill>
                  <a:schemeClr val="tx1">
                    <a:lumMod val="90000"/>
                    <a:lumOff val="10000"/>
                  </a:schemeClr>
                </a:solidFill>
                <a:latin typeface="Times New Roman" panose="02020603050405020304" pitchFamily="18" charset="0"/>
                <a:cs typeface="Times New Roman" panose="02020603050405020304" pitchFamily="18" charset="0"/>
              </a:rPr>
              <a:t>5. </a:t>
            </a:r>
            <a:r>
              <a:rPr lang="en-US" sz="1700" dirty="0" err="1" smtClean="0">
                <a:solidFill>
                  <a:schemeClr val="tx1">
                    <a:lumMod val="90000"/>
                    <a:lumOff val="10000"/>
                  </a:schemeClr>
                </a:solidFill>
                <a:latin typeface="Times New Roman" panose="02020603050405020304" pitchFamily="18" charset="0"/>
                <a:cs typeface="Times New Roman" panose="02020603050405020304" pitchFamily="18" charset="0"/>
              </a:rPr>
              <a:t>Xây</a:t>
            </a:r>
            <a:r>
              <a:rPr lang="en-US" sz="17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dựng</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Bộ</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đội</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Biên</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phòng</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đáp</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ứng</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yêu</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cầu</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nhiệm</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700" dirty="0" err="1">
                <a:solidFill>
                  <a:schemeClr val="tx1">
                    <a:lumMod val="90000"/>
                    <a:lumOff val="10000"/>
                  </a:schemeClr>
                </a:solidFill>
                <a:latin typeface="Times New Roman" panose="02020603050405020304" pitchFamily="18" charset="0"/>
                <a:cs typeface="Times New Roman" panose="02020603050405020304" pitchFamily="18" charset="0"/>
              </a:rPr>
              <a:t>vụ</a:t>
            </a:r>
            <a:r>
              <a:rPr lang="en-US" sz="1700" dirty="0">
                <a:solidFill>
                  <a:schemeClr val="tx1">
                    <a:lumMod val="90000"/>
                    <a:lumOff val="10000"/>
                  </a:schemeClr>
                </a:solidFill>
                <a:latin typeface="Times New Roman" panose="02020603050405020304" pitchFamily="18" charset="0"/>
                <a:cs typeface="Times New Roman" panose="02020603050405020304" pitchFamily="18" charset="0"/>
              </a:rPr>
              <a:t>.</a:t>
            </a:r>
            <a:endParaRPr sz="17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259" name="Google Shape;259;p28"/>
          <p:cNvSpPr txBox="1">
            <a:spLocks noGrp="1"/>
          </p:cNvSpPr>
          <p:nvPr>
            <p:ph type="body" idx="3"/>
          </p:nvPr>
        </p:nvSpPr>
        <p:spPr>
          <a:xfrm>
            <a:off x="6103056" y="2976919"/>
            <a:ext cx="2343600" cy="1605472"/>
          </a:xfrm>
          <a:prstGeom prst="rect">
            <a:avLst/>
          </a:prstGeom>
        </p:spPr>
        <p:txBody>
          <a:bodyPr spcFirstLastPara="1" wrap="square" lIns="91425" tIns="91425" rIns="91425" bIns="91425" anchor="t" anchorCtr="0">
            <a:noAutofit/>
          </a:bodyPr>
          <a:lstStyle/>
          <a:p>
            <a:pPr marL="0" lvl="0" indent="0" algn="just">
              <a:buNone/>
            </a:pPr>
            <a:r>
              <a:rPr lang="en-US" sz="1700" dirty="0" smtClean="0">
                <a:solidFill>
                  <a:schemeClr val="accent1">
                    <a:lumMod val="75000"/>
                    <a:lumOff val="25000"/>
                  </a:schemeClr>
                </a:solidFill>
                <a:latin typeface="Times New Roman" panose="02020603050405020304" pitchFamily="18" charset="0"/>
                <a:cs typeface="Times New Roman" panose="02020603050405020304" pitchFamily="18" charset="0"/>
              </a:rPr>
              <a:t>6. </a:t>
            </a:r>
            <a:r>
              <a:rPr lang="vi-VN" sz="1700" dirty="0" smtClean="0">
                <a:solidFill>
                  <a:schemeClr val="accent1">
                    <a:lumMod val="75000"/>
                    <a:lumOff val="25000"/>
                  </a:schemeClr>
                </a:solidFill>
                <a:latin typeface="Times New Roman" panose="02020603050405020304" pitchFamily="18" charset="0"/>
                <a:cs typeface="Times New Roman" panose="02020603050405020304" pitchFamily="18" charset="0"/>
              </a:rPr>
              <a:t>Phối </a:t>
            </a:r>
            <a:r>
              <a:rPr lang="vi-VN" sz="1700" dirty="0">
                <a:solidFill>
                  <a:schemeClr val="accent1">
                    <a:lumMod val="75000"/>
                    <a:lumOff val="25000"/>
                  </a:schemeClr>
                </a:solidFill>
                <a:latin typeface="Times New Roman" panose="02020603050405020304" pitchFamily="18" charset="0"/>
                <a:cs typeface="Times New Roman" panose="02020603050405020304" pitchFamily="18" charset="0"/>
              </a:rPr>
              <a:t>hợp với Bộ, cơ quan ngang Bộ, chính quyền địa phương trong xây dựng biên giới quốc gia, khu vực biên giới.</a:t>
            </a:r>
            <a:endParaRPr sz="1700" dirty="0">
              <a:solidFill>
                <a:schemeClr val="accent1">
                  <a:lumMod val="75000"/>
                  <a:lumOff val="25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61949" y="3969177"/>
            <a:ext cx="5373965" cy="1077218"/>
          </a:xfrm>
          <a:prstGeom prst="rect">
            <a:avLst/>
          </a:prstGeom>
          <a:noFill/>
        </p:spPr>
        <p:txBody>
          <a:bodyPr wrap="square" rtlCol="0">
            <a:spAutoFit/>
          </a:bodyPr>
          <a:lstStyle/>
          <a:p>
            <a:pPr algn="just"/>
            <a:r>
              <a:rPr lang="vi-VN" sz="1600" b="1" dirty="0">
                <a:solidFill>
                  <a:schemeClr val="accent2">
                    <a:lumMod val="50000"/>
                  </a:schemeClr>
                </a:solidFill>
                <a:latin typeface="+mj-lt"/>
              </a:rPr>
              <a:t>Đồng thời, Luật cũng giao Bộ trưởng Bộ Quốc phòng quy định nhiệm vụ, quyền hạn của các lực lượng thuộc quyền trong quản lý, bảo vệ biên giới quốc gia, khu vực biên giới tại Điều này.</a:t>
            </a:r>
            <a:endParaRPr lang="en-US" sz="1600" b="1" dirty="0">
              <a:solidFill>
                <a:schemeClr val="accent2">
                  <a:lumMod val="50000"/>
                </a:schemeClr>
              </a:solidFill>
              <a:latin typeface="+mj-lt"/>
            </a:endParaRPr>
          </a:p>
        </p:txBody>
      </p:sp>
    </p:spTree>
    <p:extLst>
      <p:ext uri="{BB962C8B-B14F-4D97-AF65-F5344CB8AC3E}">
        <p14:creationId xmlns:p14="http://schemas.microsoft.com/office/powerpoint/2010/main" val="4788877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barn(inVertical)">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4">
                                            <p:txEl>
                                              <p:pRg st="0" end="0"/>
                                            </p:txEl>
                                          </p:spTgt>
                                        </p:tgtEl>
                                        <p:attrNameLst>
                                          <p:attrName>style.visibility</p:attrName>
                                        </p:attrNameLst>
                                      </p:cBhvr>
                                      <p:to>
                                        <p:strVal val="visible"/>
                                      </p:to>
                                    </p:set>
                                    <p:animEffect transition="in" filter="barn(inVertical)">
                                      <p:cBhvr>
                                        <p:cTn id="12" dur="500"/>
                                        <p:tgtEl>
                                          <p:spTgt spid="2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5">
                                            <p:txEl>
                                              <p:pRg st="0" end="0"/>
                                            </p:txEl>
                                          </p:spTgt>
                                        </p:tgtEl>
                                        <p:attrNameLst>
                                          <p:attrName>style.visibility</p:attrName>
                                        </p:attrNameLst>
                                      </p:cBhvr>
                                      <p:to>
                                        <p:strVal val="visible"/>
                                      </p:to>
                                    </p:set>
                                    <p:animEffect transition="in" filter="barn(inVertical)">
                                      <p:cBhvr>
                                        <p:cTn id="17" dur="500"/>
                                        <p:tgtEl>
                                          <p:spTgt spid="2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6">
                                            <p:txEl>
                                              <p:pRg st="0" end="0"/>
                                            </p:txEl>
                                          </p:spTgt>
                                        </p:tgtEl>
                                        <p:attrNameLst>
                                          <p:attrName>style.visibility</p:attrName>
                                        </p:attrNameLst>
                                      </p:cBhvr>
                                      <p:to>
                                        <p:strVal val="visible"/>
                                      </p:to>
                                    </p:set>
                                    <p:animEffect transition="in" filter="barn(inVertical)">
                                      <p:cBhvr>
                                        <p:cTn id="22" dur="500"/>
                                        <p:tgtEl>
                                          <p:spTgt spid="25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7">
                                            <p:txEl>
                                              <p:pRg st="0" end="0"/>
                                            </p:txEl>
                                          </p:spTgt>
                                        </p:tgtEl>
                                        <p:attrNameLst>
                                          <p:attrName>style.visibility</p:attrName>
                                        </p:attrNameLst>
                                      </p:cBhvr>
                                      <p:to>
                                        <p:strVal val="visible"/>
                                      </p:to>
                                    </p:set>
                                    <p:animEffect transition="in" filter="barn(inVertical)">
                                      <p:cBhvr>
                                        <p:cTn id="27" dur="500"/>
                                        <p:tgtEl>
                                          <p:spTgt spid="25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8">
                                            <p:txEl>
                                              <p:pRg st="0" end="0"/>
                                            </p:txEl>
                                          </p:spTgt>
                                        </p:tgtEl>
                                        <p:attrNameLst>
                                          <p:attrName>style.visibility</p:attrName>
                                        </p:attrNameLst>
                                      </p:cBhvr>
                                      <p:to>
                                        <p:strVal val="visible"/>
                                      </p:to>
                                    </p:set>
                                    <p:animEffect transition="in" filter="barn(inVertical)">
                                      <p:cBhvr>
                                        <p:cTn id="32" dur="500"/>
                                        <p:tgtEl>
                                          <p:spTgt spid="25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9">
                                            <p:txEl>
                                              <p:pRg st="0" end="0"/>
                                            </p:txEl>
                                          </p:spTgt>
                                        </p:tgtEl>
                                        <p:attrNameLst>
                                          <p:attrName>style.visibility</p:attrName>
                                        </p:attrNameLst>
                                      </p:cBhvr>
                                      <p:to>
                                        <p:strVal val="visible"/>
                                      </p:to>
                                    </p:set>
                                    <p:animEffect transition="in" filter="barn(inVertical)">
                                      <p:cBhvr>
                                        <p:cTn id="37" dur="500"/>
                                        <p:tgtEl>
                                          <p:spTgt spid="25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54" grpId="0" build="p"/>
      <p:bldP spid="255" grpId="0" build="p"/>
      <p:bldP spid="256" grpId="0" build="p"/>
      <p:bldP spid="257" grpId="0" build="p"/>
      <p:bldP spid="258" grpId="0" build="p"/>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1725817" y="151847"/>
            <a:ext cx="5624585" cy="578345"/>
          </a:xfrm>
          <a:prstGeom prst="rect">
            <a:avLst/>
          </a:prstGeom>
        </p:spPr>
        <p:txBody>
          <a:bodyPr spcFirstLastPara="1" wrap="square" lIns="91425" tIns="91425" rIns="91425" bIns="91425" anchor="t" anchorCtr="0">
            <a:noAutofit/>
          </a:bodyPr>
          <a:lstStyle/>
          <a:p>
            <a:pPr lvl="0"/>
            <a:r>
              <a:rPr lang="en-US" i="1" dirty="0" err="1" smtClean="0">
                <a:latin typeface="Times New Roman" panose="02020603050405020304" pitchFamily="18" charset="0"/>
                <a:cs typeface="Times New Roman" panose="02020603050405020304" pitchFamily="18" charset="0"/>
              </a:rPr>
              <a:t>Trách</a:t>
            </a:r>
            <a:r>
              <a:rPr lang="en-US" i="1" dirty="0" smtClean="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nhiệm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Bộ</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Ngoại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giao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30)</a:t>
            </a:r>
            <a:endParaRPr i="1" dirty="0">
              <a:latin typeface="Times New Roman" panose="02020603050405020304" pitchFamily="18" charset="0"/>
              <a:cs typeface="Times New Roman" panose="02020603050405020304" pitchFamily="18" charset="0"/>
            </a:endParaRPr>
          </a:p>
        </p:txBody>
      </p:sp>
      <p:grpSp>
        <p:nvGrpSpPr>
          <p:cNvPr id="16" name="Google Shape;1332;p47"/>
          <p:cNvGrpSpPr/>
          <p:nvPr/>
        </p:nvGrpSpPr>
        <p:grpSpPr>
          <a:xfrm>
            <a:off x="311727" y="716981"/>
            <a:ext cx="8447809" cy="4228199"/>
            <a:chOff x="2591198" y="5687890"/>
            <a:chExt cx="879991" cy="521468"/>
          </a:xfrm>
        </p:grpSpPr>
        <p:sp>
          <p:nvSpPr>
            <p:cNvPr id="17" name="Google Shape;1333;p47"/>
            <p:cNvSpPr/>
            <p:nvPr/>
          </p:nvSpPr>
          <p:spPr>
            <a:xfrm rot="10800000">
              <a:off x="2751485" y="5790410"/>
              <a:ext cx="179409" cy="418947"/>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335;p47"/>
            <p:cNvSpPr/>
            <p:nvPr/>
          </p:nvSpPr>
          <p:spPr>
            <a:xfrm rot="10800000">
              <a:off x="2930895" y="5766062"/>
              <a:ext cx="180236" cy="443294"/>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 name="Google Shape;1337;p47"/>
            <p:cNvSpPr/>
            <p:nvPr/>
          </p:nvSpPr>
          <p:spPr>
            <a:xfrm rot="10800000">
              <a:off x="3111130" y="5710957"/>
              <a:ext cx="180030" cy="498401"/>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 name="Google Shape;1339;p47"/>
            <p:cNvSpPr/>
            <p:nvPr/>
          </p:nvSpPr>
          <p:spPr>
            <a:xfrm rot="10800000">
              <a:off x="3291159" y="5687890"/>
              <a:ext cx="180030" cy="52146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1347;p47"/>
            <p:cNvSpPr/>
            <p:nvPr/>
          </p:nvSpPr>
          <p:spPr>
            <a:xfrm rot="10800000">
              <a:off x="2591198" y="5905748"/>
              <a:ext cx="160287" cy="303609"/>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9" name="TextBox 8"/>
          <p:cNvSpPr txBox="1"/>
          <p:nvPr/>
        </p:nvSpPr>
        <p:spPr>
          <a:xfrm>
            <a:off x="410881" y="2547828"/>
            <a:ext cx="1340428" cy="2308324"/>
          </a:xfrm>
          <a:prstGeom prst="rect">
            <a:avLst/>
          </a:prstGeom>
          <a:noFill/>
        </p:spPr>
        <p:txBody>
          <a:bodyPr wrap="square" rtlCol="0">
            <a:spAutoFit/>
          </a:bodyPr>
          <a:lstStyle/>
          <a:p>
            <a:pPr algn="just"/>
            <a:r>
              <a:rPr lang="en-US" sz="1800" b="1" dirty="0" smtClean="0">
                <a:solidFill>
                  <a:schemeClr val="bg1"/>
                </a:solidFill>
                <a:latin typeface="Times New Roman" panose="02020603050405020304" pitchFamily="18" charset="0"/>
                <a:cs typeface="Times New Roman" panose="02020603050405020304" pitchFamily="18" charset="0"/>
              </a:rPr>
              <a:t>1. </a:t>
            </a:r>
            <a:r>
              <a:rPr lang="vi-VN" sz="1800" b="1" dirty="0" smtClean="0">
                <a:solidFill>
                  <a:schemeClr val="bg1"/>
                </a:solidFill>
                <a:latin typeface="Times New Roman" panose="02020603050405020304" pitchFamily="18" charset="0"/>
                <a:cs typeface="Times New Roman" panose="02020603050405020304" pitchFamily="18" charset="0"/>
              </a:rPr>
              <a:t>Đề </a:t>
            </a:r>
            <a:r>
              <a:rPr lang="vi-VN" sz="1800" b="1" dirty="0">
                <a:solidFill>
                  <a:schemeClr val="bg1"/>
                </a:solidFill>
                <a:latin typeface="+mj-lt"/>
              </a:rPr>
              <a:t>xuất chủ trương, chính sách và các biện pháp quản lý về biên giới quốc gia.</a:t>
            </a:r>
            <a:endParaRPr lang="en-US" sz="1800" b="1" dirty="0">
              <a:solidFill>
                <a:schemeClr val="bg1"/>
              </a:solidFill>
              <a:latin typeface="+mj-lt"/>
            </a:endParaRPr>
          </a:p>
        </p:txBody>
      </p:sp>
      <p:sp>
        <p:nvSpPr>
          <p:cNvPr id="10" name="TextBox 9"/>
          <p:cNvSpPr txBox="1"/>
          <p:nvPr/>
        </p:nvSpPr>
        <p:spPr>
          <a:xfrm>
            <a:off x="1881095" y="1738473"/>
            <a:ext cx="1627449" cy="2970044"/>
          </a:xfrm>
          <a:prstGeom prst="rect">
            <a:avLst/>
          </a:prstGeom>
          <a:noFill/>
        </p:spPr>
        <p:txBody>
          <a:bodyPr wrap="square" rtlCol="0">
            <a:spAutoFit/>
          </a:bodyPr>
          <a:lstStyle/>
          <a:p>
            <a:pPr algn="just"/>
            <a:r>
              <a:rPr lang="en-US" sz="1700" b="1" dirty="0" smtClean="0">
                <a:solidFill>
                  <a:schemeClr val="bg1"/>
                </a:solidFill>
                <a:latin typeface="Times New Roman" panose="02020603050405020304" pitchFamily="18" charset="0"/>
                <a:cs typeface="Times New Roman" panose="02020603050405020304" pitchFamily="18" charset="0"/>
              </a:rPr>
              <a:t>2. </a:t>
            </a:r>
            <a:r>
              <a:rPr lang="vi-VN" sz="1700" b="1" dirty="0" smtClean="0">
                <a:solidFill>
                  <a:schemeClr val="bg1"/>
                </a:solidFill>
                <a:latin typeface="Times New Roman" panose="02020603050405020304" pitchFamily="18" charset="0"/>
                <a:cs typeface="Times New Roman" panose="02020603050405020304" pitchFamily="18" charset="0"/>
              </a:rPr>
              <a:t>Thực </a:t>
            </a:r>
            <a:r>
              <a:rPr lang="vi-VN" sz="1700" b="1" dirty="0">
                <a:solidFill>
                  <a:schemeClr val="bg1"/>
                </a:solidFill>
                <a:latin typeface="+mj-lt"/>
              </a:rPr>
              <a:t>hiện quản lý nhà nước về hoạt động đối ngoại biên phòng; hướng dẫn lực lượng nòng cốt, chuyên trách về nghiệp vụ đối ngoại biên phòng.</a:t>
            </a:r>
            <a:endParaRPr lang="en-US" sz="1700" b="1" dirty="0">
              <a:solidFill>
                <a:schemeClr val="bg1"/>
              </a:solidFill>
              <a:latin typeface="+mj-lt"/>
            </a:endParaRPr>
          </a:p>
        </p:txBody>
      </p:sp>
      <p:sp>
        <p:nvSpPr>
          <p:cNvPr id="11" name="TextBox 10"/>
          <p:cNvSpPr txBox="1"/>
          <p:nvPr/>
        </p:nvSpPr>
        <p:spPr>
          <a:xfrm>
            <a:off x="3733870" y="1439832"/>
            <a:ext cx="1408058" cy="3416320"/>
          </a:xfrm>
          <a:prstGeom prst="rect">
            <a:avLst/>
          </a:prstGeom>
          <a:noFill/>
        </p:spPr>
        <p:txBody>
          <a:bodyPr wrap="square" rtlCol="0">
            <a:spAutoFit/>
          </a:bodyPr>
          <a:lstStyle/>
          <a:p>
            <a:pPr algn="just"/>
            <a:r>
              <a:rPr lang="en-US" sz="1800" b="1" dirty="0" smtClean="0">
                <a:solidFill>
                  <a:schemeClr val="bg1"/>
                </a:solidFill>
                <a:latin typeface="Times New Roman" panose="02020603050405020304" pitchFamily="18" charset="0"/>
                <a:cs typeface="Times New Roman" panose="02020603050405020304" pitchFamily="18" charset="0"/>
              </a:rPr>
              <a:t>3. </a:t>
            </a:r>
            <a:r>
              <a:rPr lang="vi-VN" sz="1800" b="1" dirty="0" smtClean="0">
                <a:solidFill>
                  <a:schemeClr val="bg1"/>
                </a:solidFill>
                <a:latin typeface="Times New Roman" panose="02020603050405020304" pitchFamily="18" charset="0"/>
                <a:cs typeface="Times New Roman" panose="02020603050405020304" pitchFamily="18" charset="0"/>
              </a:rPr>
              <a:t>Chỉ </a:t>
            </a:r>
            <a:r>
              <a:rPr lang="vi-VN" sz="1800" b="1" dirty="0">
                <a:solidFill>
                  <a:schemeClr val="bg1"/>
                </a:solidFill>
                <a:latin typeface="Times New Roman" panose="02020603050405020304" pitchFamily="18" charset="0"/>
                <a:cs typeface="Times New Roman" panose="02020603050405020304" pitchFamily="18" charset="0"/>
              </a:rPr>
              <a:t>đạo, hướng </a:t>
            </a:r>
            <a:r>
              <a:rPr lang="vi-VN" sz="1800" b="1" dirty="0">
                <a:solidFill>
                  <a:schemeClr val="bg1"/>
                </a:solidFill>
                <a:latin typeface="+mj-lt"/>
              </a:rPr>
              <a:t>dẫn Ủy ban nhân dân cấp tỉnh nơi có biên giới quốc gia thực hiện quản lý nhà nước về biên giới quốc gia.</a:t>
            </a:r>
            <a:endParaRPr lang="en-US" sz="1800" b="1" dirty="0">
              <a:solidFill>
                <a:schemeClr val="bg1"/>
              </a:solidFill>
              <a:latin typeface="+mj-lt"/>
            </a:endParaRPr>
          </a:p>
        </p:txBody>
      </p:sp>
      <p:sp>
        <p:nvSpPr>
          <p:cNvPr id="12" name="TextBox 11"/>
          <p:cNvSpPr txBox="1"/>
          <p:nvPr/>
        </p:nvSpPr>
        <p:spPr>
          <a:xfrm>
            <a:off x="5301015" y="953643"/>
            <a:ext cx="1626929" cy="3754874"/>
          </a:xfrm>
          <a:prstGeom prst="rect">
            <a:avLst/>
          </a:prstGeom>
          <a:noFill/>
        </p:spPr>
        <p:txBody>
          <a:bodyPr wrap="square" rtlCol="0">
            <a:spAutoFit/>
          </a:bodyPr>
          <a:lstStyle/>
          <a:p>
            <a:pPr algn="just"/>
            <a:r>
              <a:rPr lang="en-US" sz="1700" b="1" dirty="0" smtClean="0">
                <a:solidFill>
                  <a:schemeClr val="bg1"/>
                </a:solidFill>
                <a:latin typeface="Times New Roman" panose="02020603050405020304" pitchFamily="18" charset="0"/>
                <a:cs typeface="Times New Roman" panose="02020603050405020304" pitchFamily="18" charset="0"/>
              </a:rPr>
              <a:t>4. </a:t>
            </a:r>
            <a:r>
              <a:rPr lang="vi-VN" sz="1700" b="1" dirty="0" smtClean="0">
                <a:solidFill>
                  <a:schemeClr val="bg1"/>
                </a:solidFill>
                <a:latin typeface="Times New Roman" panose="02020603050405020304" pitchFamily="18" charset="0"/>
                <a:cs typeface="Times New Roman" panose="02020603050405020304" pitchFamily="18" charset="0"/>
              </a:rPr>
              <a:t>Trình </a:t>
            </a:r>
            <a:r>
              <a:rPr lang="vi-VN" sz="1700" b="1" dirty="0">
                <a:solidFill>
                  <a:schemeClr val="bg1"/>
                </a:solidFill>
                <a:latin typeface="+mj-lt"/>
              </a:rPr>
              <a:t>Thủ tướng Chính phủ chỉ đạo hoặc hướng dẫn xử lý theo thẩm quyền vấn đề phát sinh trong hoạt động của Bộ, ngành, địa phương liên quan đến quản lý, bảo vệ biên giới quốc gia.</a:t>
            </a:r>
            <a:endParaRPr lang="en-US" sz="1700" b="1" dirty="0">
              <a:solidFill>
                <a:schemeClr val="bg1"/>
              </a:solidFill>
              <a:latin typeface="+mj-lt"/>
            </a:endParaRPr>
          </a:p>
        </p:txBody>
      </p:sp>
      <p:sp>
        <p:nvSpPr>
          <p:cNvPr id="13" name="TextBox 12"/>
          <p:cNvSpPr txBox="1"/>
          <p:nvPr/>
        </p:nvSpPr>
        <p:spPr>
          <a:xfrm>
            <a:off x="7068384" y="904014"/>
            <a:ext cx="1626919" cy="3416320"/>
          </a:xfrm>
          <a:prstGeom prst="rect">
            <a:avLst/>
          </a:prstGeom>
          <a:noFill/>
        </p:spPr>
        <p:txBody>
          <a:bodyPr wrap="square" rtlCol="0">
            <a:spAutoFit/>
          </a:bodyPr>
          <a:lstStyle/>
          <a:p>
            <a:pPr algn="just"/>
            <a:r>
              <a:rPr lang="en-US" sz="1800" b="1" dirty="0" smtClean="0">
                <a:solidFill>
                  <a:schemeClr val="bg1"/>
                </a:solidFill>
                <a:latin typeface="Times New Roman" panose="02020603050405020304" pitchFamily="18" charset="0"/>
                <a:cs typeface="Times New Roman" panose="02020603050405020304" pitchFamily="18" charset="0"/>
              </a:rPr>
              <a:t>5. </a:t>
            </a:r>
            <a:r>
              <a:rPr lang="vi-VN" sz="1800" b="1" dirty="0" smtClean="0">
                <a:solidFill>
                  <a:schemeClr val="bg1"/>
                </a:solidFill>
                <a:latin typeface="Times New Roman" panose="02020603050405020304" pitchFamily="18" charset="0"/>
                <a:cs typeface="Times New Roman" panose="02020603050405020304" pitchFamily="18" charset="0"/>
              </a:rPr>
              <a:t>Bồi </a:t>
            </a:r>
            <a:r>
              <a:rPr lang="vi-VN" sz="1800" b="1" dirty="0">
                <a:solidFill>
                  <a:schemeClr val="bg1"/>
                </a:solidFill>
                <a:latin typeface="+mj-lt"/>
              </a:rPr>
              <a:t>dưỡng, hướng dẫn lực lượng nòng cốt, chuyên trách thực thi nhiệm vụ biên phòng giải quyết vụ việc liên quan đến biên giới và người nước ngoài.</a:t>
            </a:r>
            <a:endParaRPr lang="en-US" sz="1800" b="1" dirty="0">
              <a:solidFill>
                <a:schemeClr val="bg1"/>
              </a:solidFill>
              <a:latin typeface="+mj-lt"/>
            </a:endParaRPr>
          </a:p>
        </p:txBody>
      </p:sp>
    </p:spTree>
    <p:extLst>
      <p:ext uri="{BB962C8B-B14F-4D97-AF65-F5344CB8AC3E}">
        <p14:creationId xmlns:p14="http://schemas.microsoft.com/office/powerpoint/2010/main" val="1985385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anim calcmode="lin" valueType="num">
                                      <p:cBhvr>
                                        <p:cTn id="8" dur="1000" fill="hold"/>
                                        <p:tgtEl>
                                          <p:spTgt spid="253"/>
                                        </p:tgtEl>
                                        <p:attrNameLst>
                                          <p:attrName>ppt_x</p:attrName>
                                        </p:attrNameLst>
                                      </p:cBhvr>
                                      <p:tavLst>
                                        <p:tav tm="0">
                                          <p:val>
                                            <p:strVal val="#ppt_x"/>
                                          </p:val>
                                        </p:tav>
                                        <p:tav tm="100000">
                                          <p:val>
                                            <p:strVal val="#ppt_x"/>
                                          </p:val>
                                        </p:tav>
                                      </p:tavLst>
                                    </p:anim>
                                    <p:anim calcmode="lin" valueType="num">
                                      <p:cBhvr>
                                        <p:cTn id="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9" grpId="0"/>
      <p:bldP spid="10" grpId="0"/>
      <p:bldP spid="11"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4"/>
          <p:cNvSpPr txBox="1">
            <a:spLocks noGrp="1"/>
          </p:cNvSpPr>
          <p:nvPr>
            <p:ph type="title"/>
          </p:nvPr>
        </p:nvSpPr>
        <p:spPr>
          <a:xfrm>
            <a:off x="297285" y="221755"/>
            <a:ext cx="5407324" cy="619909"/>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Trách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nhiệm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Bộ</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Công</a:t>
            </a:r>
            <a:r>
              <a:rPr lang="en-US" i="1" dirty="0">
                <a:latin typeface="Times New Roman" panose="02020603050405020304" pitchFamily="18" charset="0"/>
                <a:cs typeface="Times New Roman" panose="02020603050405020304" pitchFamily="18" charset="0"/>
              </a:rPr>
              <a:t> an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31)</a:t>
            </a:r>
            <a:endParaRPr dirty="0">
              <a:latin typeface="Times New Roman" panose="02020603050405020304" pitchFamily="18" charset="0"/>
              <a:cs typeface="Times New Roman" panose="02020603050405020304" pitchFamily="18" charset="0"/>
            </a:endParaRPr>
          </a:p>
        </p:txBody>
      </p:sp>
      <p:sp>
        <p:nvSpPr>
          <p:cNvPr id="337" name="Google Shape;337;p34"/>
          <p:cNvSpPr txBox="1">
            <a:spLocks noGrp="1"/>
          </p:cNvSpPr>
          <p:nvPr>
            <p:ph type="body" idx="1"/>
          </p:nvPr>
        </p:nvSpPr>
        <p:spPr>
          <a:xfrm>
            <a:off x="0" y="997527"/>
            <a:ext cx="8977745" cy="3908187"/>
          </a:xfrm>
          <a:prstGeom prst="rect">
            <a:avLst/>
          </a:prstGeom>
        </p:spPr>
        <p:txBody>
          <a:bodyPr spcFirstLastPara="1" wrap="square" lIns="91425" tIns="91425" rIns="91425" bIns="91425" anchor="t" anchorCtr="0">
            <a:noAutofit/>
          </a:bodyPr>
          <a:lstStyle/>
          <a:p>
            <a:pPr lvl="0" algn="just">
              <a:lnSpc>
                <a:spcPct val="115000"/>
              </a:lnSpc>
            </a:pP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nhiệm</a:t>
            </a:r>
            <a:r>
              <a:rPr lang="en-US" sz="2000" dirty="0">
                <a:latin typeface="Times New Roman" panose="02020603050405020304" pitchFamily="18" charset="0"/>
                <a:cs typeface="Times New Roman" panose="02020603050405020304" pitchFamily="18" charset="0"/>
              </a:rPr>
              <a:t> vụ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smtClean="0">
                <a:latin typeface="Times New Roman" panose="02020603050405020304" pitchFamily="18" charset="0"/>
                <a:cs typeface="Times New Roman" panose="02020603050405020304" pitchFamily="18" charset="0"/>
              </a:rPr>
              <a:t>.</a:t>
            </a:r>
          </a:p>
          <a:p>
            <a:pPr lvl="0" algn="just">
              <a:lnSpc>
                <a:spcPct val="115000"/>
              </a:lnSpc>
            </a:pP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cơ</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quan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liên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quan</a:t>
            </a:r>
            <a:r>
              <a:rPr lang="en-GB"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76200" lvl="0" indent="0" algn="just">
              <a:lnSpc>
                <a:spcPct val="115000"/>
              </a:lnSpc>
              <a:buNone/>
            </a:pPr>
            <a:r>
              <a:rPr lang="en-US" sz="2000" dirty="0" smtClean="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ninh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smtClean="0">
                <a:latin typeface="Times New Roman" panose="02020603050405020304" pitchFamily="18" charset="0"/>
                <a:cs typeface="Times New Roman" panose="02020603050405020304" pitchFamily="18" charset="0"/>
              </a:rPr>
              <a:t>;</a:t>
            </a:r>
          </a:p>
          <a:p>
            <a:pPr marL="76200" lvl="0" indent="0" algn="just">
              <a:lnSpc>
                <a:spcPct val="115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5723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barn(inVertical)">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
                                            <p:txEl>
                                              <p:pRg st="0" end="0"/>
                                            </p:txEl>
                                          </p:spTgt>
                                        </p:tgtEl>
                                        <p:attrNameLst>
                                          <p:attrName>style.visibility</p:attrName>
                                        </p:attrNameLst>
                                      </p:cBhvr>
                                      <p:to>
                                        <p:strVal val="visible"/>
                                      </p:to>
                                    </p:set>
                                    <p:animEffect transition="in" filter="fade">
                                      <p:cBhvr>
                                        <p:cTn id="12" dur="1000"/>
                                        <p:tgtEl>
                                          <p:spTgt spid="337">
                                            <p:txEl>
                                              <p:pRg st="0" end="0"/>
                                            </p:txEl>
                                          </p:spTgt>
                                        </p:tgtEl>
                                      </p:cBhvr>
                                    </p:animEffect>
                                    <p:anim calcmode="lin" valueType="num">
                                      <p:cBhvr>
                                        <p:cTn id="13" dur="1000" fill="hold"/>
                                        <p:tgtEl>
                                          <p:spTgt spid="33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
                                            <p:txEl>
                                              <p:pRg st="1" end="1"/>
                                            </p:txEl>
                                          </p:spTgt>
                                        </p:tgtEl>
                                        <p:attrNameLst>
                                          <p:attrName>style.visibility</p:attrName>
                                        </p:attrNameLst>
                                      </p:cBhvr>
                                      <p:to>
                                        <p:strVal val="visible"/>
                                      </p:to>
                                    </p:set>
                                    <p:animEffect transition="in" filter="fade">
                                      <p:cBhvr>
                                        <p:cTn id="19" dur="1000"/>
                                        <p:tgtEl>
                                          <p:spTgt spid="337">
                                            <p:txEl>
                                              <p:pRg st="1" end="1"/>
                                            </p:txEl>
                                          </p:spTgt>
                                        </p:tgtEl>
                                      </p:cBhvr>
                                    </p:animEffect>
                                    <p:anim calcmode="lin" valueType="num">
                                      <p:cBhvr>
                                        <p:cTn id="20" dur="1000" fill="hold"/>
                                        <p:tgtEl>
                                          <p:spTgt spid="33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7">
                                            <p:txEl>
                                              <p:pRg st="2" end="2"/>
                                            </p:txEl>
                                          </p:spTgt>
                                        </p:tgtEl>
                                        <p:attrNameLst>
                                          <p:attrName>style.visibility</p:attrName>
                                        </p:attrNameLst>
                                      </p:cBhvr>
                                      <p:to>
                                        <p:strVal val="visible"/>
                                      </p:to>
                                    </p:set>
                                    <p:animEffect transition="in" filter="fade">
                                      <p:cBhvr>
                                        <p:cTn id="26" dur="1000"/>
                                        <p:tgtEl>
                                          <p:spTgt spid="337">
                                            <p:txEl>
                                              <p:pRg st="2" end="2"/>
                                            </p:txEl>
                                          </p:spTgt>
                                        </p:tgtEl>
                                      </p:cBhvr>
                                    </p:animEffect>
                                    <p:anim calcmode="lin" valueType="num">
                                      <p:cBhvr>
                                        <p:cTn id="27" dur="1000" fill="hold"/>
                                        <p:tgtEl>
                                          <p:spTgt spid="33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7">
                                            <p:txEl>
                                              <p:pRg st="3" end="3"/>
                                            </p:txEl>
                                          </p:spTgt>
                                        </p:tgtEl>
                                        <p:attrNameLst>
                                          <p:attrName>style.visibility</p:attrName>
                                        </p:attrNameLst>
                                      </p:cBhvr>
                                      <p:to>
                                        <p:strVal val="visible"/>
                                      </p:to>
                                    </p:set>
                                    <p:animEffect transition="in" filter="fade">
                                      <p:cBhvr>
                                        <p:cTn id="33" dur="1000"/>
                                        <p:tgtEl>
                                          <p:spTgt spid="337">
                                            <p:txEl>
                                              <p:pRg st="3" end="3"/>
                                            </p:txEl>
                                          </p:spTgt>
                                        </p:tgtEl>
                                      </p:cBhvr>
                                    </p:animEffect>
                                    <p:anim calcmode="lin" valueType="num">
                                      <p:cBhvr>
                                        <p:cTn id="34" dur="1000" fill="hold"/>
                                        <p:tgtEl>
                                          <p:spTgt spid="33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3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 name="TextBox 2"/>
          <p:cNvSpPr txBox="1"/>
          <p:nvPr/>
        </p:nvSpPr>
        <p:spPr>
          <a:xfrm>
            <a:off x="129884" y="161930"/>
            <a:ext cx="8624455" cy="1015663"/>
          </a:xfrm>
          <a:prstGeom prst="rect">
            <a:avLst/>
          </a:prstGeom>
          <a:noFill/>
        </p:spPr>
        <p:txBody>
          <a:bodyPr wrap="square" rtlCol="0">
            <a:spAutoFit/>
          </a:bodyPr>
          <a:lstStyle/>
          <a:p>
            <a:pPr algn="just"/>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2">
                    <a:lumMod val="50000"/>
                  </a:schemeClr>
                </a:solidFill>
                <a:latin typeface="Times New Roman" panose="02020603050405020304" pitchFamily="18" charset="0"/>
                <a:cs typeface="Times New Roman" panose="02020603050405020304" pitchFamily="18" charset="0"/>
              </a:rPr>
              <a:t>Thứ</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2">
                    <a:lumMod val="50000"/>
                  </a:schemeClr>
                </a:solidFill>
                <a:latin typeface="Times New Roman" panose="02020603050405020304" pitchFamily="18" charset="0"/>
                <a:cs typeface="Times New Roman" panose="02020603050405020304" pitchFamily="18" charset="0"/>
              </a:rPr>
              <a:t>nhất</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a:t>
            </a:r>
            <a:r>
              <a:rPr lang="vi-VN"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vi-VN" sz="2000" dirty="0">
                <a:solidFill>
                  <a:schemeClr val="accent2">
                    <a:lumMod val="50000"/>
                  </a:schemeClr>
                </a:solidFill>
                <a:latin typeface="Times New Roman" panose="02020603050405020304" pitchFamily="18" charset="0"/>
                <a:cs typeface="Times New Roman" panose="02020603050405020304" pitchFamily="18" charset="0"/>
              </a:rPr>
              <a:t>trong những năm qua Đảng, Nhà nước có nhiều chủ trương, </a:t>
            </a:r>
            <a:r>
              <a:rPr lang="vi-VN" sz="2000" dirty="0">
                <a:solidFill>
                  <a:schemeClr val="accent4">
                    <a:lumMod val="50000"/>
                  </a:schemeClr>
                </a:solidFill>
                <a:latin typeface="Times New Roman" panose="02020603050405020304" pitchFamily="18" charset="0"/>
                <a:cs typeface="Times New Roman" panose="02020603050405020304" pitchFamily="18" charset="0"/>
              </a:rPr>
              <a:t>quan điểm</a:t>
            </a:r>
            <a:r>
              <a:rPr lang="vi-VN" sz="2000" dirty="0">
                <a:solidFill>
                  <a:schemeClr val="accent2">
                    <a:lumMod val="50000"/>
                  </a:schemeClr>
                </a:solidFill>
                <a:latin typeface="Times New Roman" panose="02020603050405020304" pitchFamily="18" charset="0"/>
                <a:cs typeface="Times New Roman" panose="02020603050405020304" pitchFamily="18" charset="0"/>
              </a:rPr>
              <a:t>, tư duy mới về bảo vệ độc lập, chủ quyền, toàn vẹn lãnh thổ, an ninh biên giới quốc gia nhưng chưa được thể chế hóa thành pháp </a:t>
            </a:r>
            <a:r>
              <a:rPr lang="vi-VN" sz="2000" dirty="0" smtClean="0">
                <a:solidFill>
                  <a:schemeClr val="accent2">
                    <a:lumMod val="50000"/>
                  </a:schemeClr>
                </a:solidFill>
                <a:latin typeface="Times New Roman" panose="02020603050405020304" pitchFamily="18" charset="0"/>
                <a:cs typeface="Times New Roman" panose="02020603050405020304" pitchFamily="18" charset="0"/>
              </a:rPr>
              <a:t>luật</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9884" y="1146815"/>
            <a:ext cx="8624455" cy="1631216"/>
          </a:xfrm>
          <a:prstGeom prst="rect">
            <a:avLst/>
          </a:prstGeom>
          <a:noFill/>
        </p:spPr>
        <p:txBody>
          <a:bodyPr wrap="square" rtlCol="0">
            <a:spAutoFit/>
          </a:bodyPr>
          <a:lstStyle/>
          <a:p>
            <a:pPr algn="just"/>
            <a:r>
              <a:rPr lang="en-US" sz="1800" dirty="0" smtClean="0">
                <a:solidFill>
                  <a:schemeClr val="accent2">
                    <a:lumMod val="50000"/>
                  </a:schemeClr>
                </a:solidFill>
                <a:latin typeface="+mj-lt"/>
              </a:rPr>
              <a:t>	</a:t>
            </a:r>
            <a:r>
              <a:rPr lang="vi-VN" sz="2000" b="1" dirty="0" smtClean="0">
                <a:solidFill>
                  <a:schemeClr val="accent2">
                    <a:lumMod val="50000"/>
                  </a:schemeClr>
                </a:solidFill>
                <a:latin typeface="+mj-lt"/>
              </a:rPr>
              <a:t>Thứ </a:t>
            </a:r>
            <a:r>
              <a:rPr lang="vi-VN" sz="2000" b="1" dirty="0">
                <a:solidFill>
                  <a:schemeClr val="accent2">
                    <a:lumMod val="50000"/>
                  </a:schemeClr>
                </a:solidFill>
                <a:latin typeface="+mj-lt"/>
              </a:rPr>
              <a:t>hai</a:t>
            </a:r>
            <a:r>
              <a:rPr lang="vi-VN" sz="2000" dirty="0">
                <a:solidFill>
                  <a:schemeClr val="accent2">
                    <a:lumMod val="50000"/>
                  </a:schemeClr>
                </a:solidFill>
                <a:latin typeface="+mj-lt"/>
              </a:rPr>
              <a:t>, xuất phát từ vị trí, tầm quan trọng của biên giới quốc gia, đây là vấn đề chiến lược, lâu dài của Đảng, Nhà nước trong xây dựng và bảo vệ Tổ quốc Việt Nam </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XHCN</a:t>
            </a:r>
            <a:r>
              <a:rPr lang="vi-VN"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vi-VN" sz="2000" dirty="0">
                <a:solidFill>
                  <a:schemeClr val="accent2">
                    <a:lumMod val="50000"/>
                  </a:schemeClr>
                </a:solidFill>
                <a:latin typeface="+mj-lt"/>
              </a:rPr>
              <a:t>và yêu cầu xây dựng lực lượng vũ trang nhân dân, nhất là Bộ đội Biên phòng (BĐBP</a:t>
            </a:r>
            <a:r>
              <a:rPr lang="vi-VN" sz="2000" dirty="0" smtClean="0">
                <a:solidFill>
                  <a:schemeClr val="accent2">
                    <a:lumMod val="50000"/>
                  </a:schemeClr>
                </a:solidFill>
                <a:latin typeface="+mj-lt"/>
              </a:rPr>
              <a:t>), </a:t>
            </a:r>
            <a:r>
              <a:rPr lang="vi-VN" sz="2000" dirty="0">
                <a:solidFill>
                  <a:schemeClr val="accent2">
                    <a:lumMod val="50000"/>
                  </a:schemeClr>
                </a:solidFill>
                <a:latin typeface="+mj-lt"/>
              </a:rPr>
              <a:t>đáp ứng yêu cầu làm nòng cốt, chuyên trách quản lý, bảo vệ biên giới quốc gia trong tình hình mới.</a:t>
            </a:r>
            <a:endParaRPr lang="en-US" sz="2000" dirty="0">
              <a:solidFill>
                <a:schemeClr val="accent2">
                  <a:lumMod val="50000"/>
                </a:schemeClr>
              </a:solidFill>
              <a:latin typeface="+mj-lt"/>
            </a:endParaRPr>
          </a:p>
        </p:txBody>
      </p:sp>
      <p:sp>
        <p:nvSpPr>
          <p:cNvPr id="6" name="TextBox 5"/>
          <p:cNvSpPr txBox="1"/>
          <p:nvPr/>
        </p:nvSpPr>
        <p:spPr>
          <a:xfrm>
            <a:off x="129884" y="2784215"/>
            <a:ext cx="8624455" cy="2246769"/>
          </a:xfrm>
          <a:prstGeom prst="rect">
            <a:avLst/>
          </a:prstGeom>
          <a:noFill/>
        </p:spPr>
        <p:txBody>
          <a:bodyPr wrap="square" rtlCol="0">
            <a:spAutoFit/>
          </a:bodyPr>
          <a:lstStyle/>
          <a:p>
            <a:pPr algn="just"/>
            <a:r>
              <a:rPr lang="en-US" sz="1800" dirty="0" smtClean="0">
                <a:latin typeface="+mj-lt"/>
              </a:rPr>
              <a:t>	</a:t>
            </a:r>
            <a:r>
              <a:rPr lang="vi-VN" sz="2000" b="1" dirty="0" smtClean="0">
                <a:solidFill>
                  <a:schemeClr val="accent2">
                    <a:lumMod val="50000"/>
                  </a:schemeClr>
                </a:solidFill>
                <a:latin typeface="+mj-lt"/>
              </a:rPr>
              <a:t>Thứ </a:t>
            </a:r>
            <a:r>
              <a:rPr lang="vi-VN" sz="2000" b="1" dirty="0">
                <a:solidFill>
                  <a:schemeClr val="accent2">
                    <a:lumMod val="50000"/>
                  </a:schemeClr>
                </a:solidFill>
                <a:latin typeface="+mj-lt"/>
              </a:rPr>
              <a:t>ba</a:t>
            </a:r>
            <a:r>
              <a:rPr lang="vi-VN" sz="2000" dirty="0">
                <a:solidFill>
                  <a:schemeClr val="accent2">
                    <a:lumMod val="50000"/>
                  </a:schemeClr>
                </a:solidFill>
                <a:latin typeface="+mj-lt"/>
              </a:rPr>
              <a:t>, hiện nay, hoạt động trên biên giới, khu vực biên giới, cửa khẩu có nhiều lực lượng thuộc các bộ, ngành với nhiệm vụ, quyền hạn được quy định tại các văn bản pháp luật chuyên ngành. Tuy nhiên, trong thực tế, việc thực thi nhiệm vụ biên phòng còn có những hạn chế, bất </a:t>
            </a:r>
            <a:r>
              <a:rPr lang="vi-VN" sz="2000" dirty="0" smtClean="0">
                <a:solidFill>
                  <a:schemeClr val="accent2">
                    <a:lumMod val="50000"/>
                  </a:schemeClr>
                </a:solidFill>
                <a:latin typeface="+mj-lt"/>
              </a:rPr>
              <a:t>cập</a:t>
            </a:r>
            <a:r>
              <a:rPr lang="en-US" sz="2000" dirty="0" smtClean="0">
                <a:solidFill>
                  <a:schemeClr val="accent2">
                    <a:lumMod val="50000"/>
                  </a:schemeClr>
                </a:solidFill>
                <a:latin typeface="+mj-lt"/>
              </a:rPr>
              <a:t>. </a:t>
            </a:r>
            <a:r>
              <a:rPr lang="vi-VN" sz="2000" dirty="0">
                <a:solidFill>
                  <a:schemeClr val="accent2">
                    <a:lumMod val="50000"/>
                  </a:schemeClr>
                </a:solidFill>
                <a:latin typeface="+mj-lt"/>
              </a:rPr>
              <a:t>Bên cạnh đó, việc đầu tư của Nhà nước, địa phương vào một số chương trình, mục tiêu quốc gia tại vùng sâu, vùng xa, vùng đặc biệt khó khăn vẫn còn dàn trải, chất lượng, hiệu quả chưa đáp ứng yêu cầu xây dựng biên giới quốc gia, khu vực biên giới vững mạnh.</a:t>
            </a:r>
            <a:endParaRPr lang="en-US" sz="2000" dirty="0">
              <a:solidFill>
                <a:schemeClr val="accent2">
                  <a:lumMod val="50000"/>
                </a:schemeClr>
              </a:solidFill>
              <a:latin typeface="+mj-lt"/>
            </a:endParaRPr>
          </a:p>
        </p:txBody>
      </p:sp>
    </p:spTree>
    <p:extLst>
      <p:ext uri="{BB962C8B-B14F-4D97-AF65-F5344CB8AC3E}">
        <p14:creationId xmlns:p14="http://schemas.microsoft.com/office/powerpoint/2010/main" val="8857976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4"/>
          <p:cNvSpPr txBox="1">
            <a:spLocks noGrp="1"/>
          </p:cNvSpPr>
          <p:nvPr>
            <p:ph type="title"/>
          </p:nvPr>
        </p:nvSpPr>
        <p:spPr>
          <a:xfrm>
            <a:off x="297285" y="221755"/>
            <a:ext cx="5376151" cy="619909"/>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Trách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nhiệm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Bộ</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Công</a:t>
            </a:r>
            <a:r>
              <a:rPr lang="en-US" i="1" dirty="0">
                <a:latin typeface="Times New Roman" panose="02020603050405020304" pitchFamily="18" charset="0"/>
                <a:cs typeface="Times New Roman" panose="02020603050405020304" pitchFamily="18" charset="0"/>
              </a:rPr>
              <a:t> an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31)</a:t>
            </a:r>
            <a:endParaRPr dirty="0">
              <a:latin typeface="Times New Roman" panose="02020603050405020304" pitchFamily="18" charset="0"/>
              <a:cs typeface="Times New Roman" panose="02020603050405020304" pitchFamily="18" charset="0"/>
            </a:endParaRPr>
          </a:p>
        </p:txBody>
      </p:sp>
      <p:sp>
        <p:nvSpPr>
          <p:cNvPr id="337" name="Google Shape;337;p34"/>
          <p:cNvSpPr txBox="1">
            <a:spLocks noGrp="1"/>
          </p:cNvSpPr>
          <p:nvPr>
            <p:ph type="body" idx="1"/>
          </p:nvPr>
        </p:nvSpPr>
        <p:spPr>
          <a:xfrm>
            <a:off x="0" y="1194955"/>
            <a:ext cx="8977745" cy="3710759"/>
          </a:xfrm>
          <a:prstGeom prst="rect">
            <a:avLst/>
          </a:prstGeom>
        </p:spPr>
        <p:txBody>
          <a:bodyPr spcFirstLastPara="1" wrap="square" lIns="91425" tIns="91425" rIns="91425" bIns="91425" anchor="t" anchorCtr="0">
            <a:noAutofit/>
          </a:bodyPr>
          <a:lstStyle/>
          <a:p>
            <a:pPr lvl="0" algn="just">
              <a:lnSpc>
                <a:spcPct val="115000"/>
              </a:lnSpc>
            </a:pP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ninh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quân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smtClean="0">
                <a:latin typeface="Times New Roman" panose="02020603050405020304" pitchFamily="18" charset="0"/>
                <a:cs typeface="Times New Roman" panose="02020603050405020304" pitchFamily="18" charset="0"/>
              </a:rPr>
              <a:t>.</a:t>
            </a:r>
          </a:p>
          <a:p>
            <a:pPr lvl="0" algn="just">
              <a:lnSpc>
                <a:spcPct val="115000"/>
              </a:lnSpc>
            </a:pP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ninh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smtClean="0">
                <a:latin typeface="Times New Roman" panose="02020603050405020304" pitchFamily="18" charset="0"/>
                <a:cs typeface="Times New Roman" panose="02020603050405020304" pitchFamily="18" charset="0"/>
              </a:rPr>
              <a:t>.</a:t>
            </a:r>
          </a:p>
          <a:p>
            <a:pPr lvl="0" algn="just">
              <a:lnSpc>
                <a:spcPct val="115000"/>
              </a:lnSpc>
            </a:pP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9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animEffect transition="in" filter="fade">
                                      <p:cBhvr>
                                        <p:cTn id="7" dur="1000"/>
                                        <p:tgtEl>
                                          <p:spTgt spid="337">
                                            <p:txEl>
                                              <p:pRg st="0" end="0"/>
                                            </p:txEl>
                                          </p:spTgt>
                                        </p:tgtEl>
                                      </p:cBhvr>
                                    </p:animEffect>
                                    <p:anim calcmode="lin" valueType="num">
                                      <p:cBhvr>
                                        <p:cTn id="8" dur="1000" fill="hold"/>
                                        <p:tgtEl>
                                          <p:spTgt spid="3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
                                            <p:txEl>
                                              <p:pRg st="1" end="1"/>
                                            </p:txEl>
                                          </p:spTgt>
                                        </p:tgtEl>
                                        <p:attrNameLst>
                                          <p:attrName>style.visibility</p:attrName>
                                        </p:attrNameLst>
                                      </p:cBhvr>
                                      <p:to>
                                        <p:strVal val="visible"/>
                                      </p:to>
                                    </p:set>
                                    <p:animEffect transition="in" filter="fade">
                                      <p:cBhvr>
                                        <p:cTn id="14" dur="1000"/>
                                        <p:tgtEl>
                                          <p:spTgt spid="337">
                                            <p:txEl>
                                              <p:pRg st="1" end="1"/>
                                            </p:txEl>
                                          </p:spTgt>
                                        </p:tgtEl>
                                      </p:cBhvr>
                                    </p:animEffect>
                                    <p:anim calcmode="lin" valueType="num">
                                      <p:cBhvr>
                                        <p:cTn id="15" dur="1000" fill="hold"/>
                                        <p:tgtEl>
                                          <p:spTgt spid="33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7">
                                            <p:txEl>
                                              <p:pRg st="2" end="2"/>
                                            </p:txEl>
                                          </p:spTgt>
                                        </p:tgtEl>
                                        <p:attrNameLst>
                                          <p:attrName>style.visibility</p:attrName>
                                        </p:attrNameLst>
                                      </p:cBhvr>
                                      <p:to>
                                        <p:strVal val="visible"/>
                                      </p:to>
                                    </p:set>
                                    <p:animEffect transition="in" filter="fade">
                                      <p:cBhvr>
                                        <p:cTn id="21" dur="1000"/>
                                        <p:tgtEl>
                                          <p:spTgt spid="337">
                                            <p:txEl>
                                              <p:pRg st="2" end="2"/>
                                            </p:txEl>
                                          </p:spTgt>
                                        </p:tgtEl>
                                      </p:cBhvr>
                                    </p:animEffect>
                                    <p:anim calcmode="lin" valueType="num">
                                      <p:cBhvr>
                                        <p:cTn id="22" dur="1000" fill="hold"/>
                                        <p:tgtEl>
                                          <p:spTgt spid="33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408668" y="190582"/>
            <a:ext cx="7370700" cy="857400"/>
          </a:xfrm>
          <a:prstGeom prst="rect">
            <a:avLst/>
          </a:prstGeom>
        </p:spPr>
        <p:txBody>
          <a:bodyPr spcFirstLastPara="1" wrap="square" lIns="91425" tIns="91425" rIns="91425" bIns="91425" anchor="t" anchorCtr="0">
            <a:noAutofit/>
          </a:bodyPr>
          <a:lstStyle/>
          <a:p>
            <a:pPr lvl="0"/>
            <a:r>
              <a:rPr lang="en-US" i="1" dirty="0" err="1">
                <a:latin typeface="Times New Roman" panose="02020603050405020304" pitchFamily="18" charset="0"/>
                <a:cs typeface="Times New Roman" panose="02020603050405020304" pitchFamily="18" charset="0"/>
              </a:rPr>
              <a:t>Trách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nhiệm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đồng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Ủy</a:t>
            </a:r>
            <a:r>
              <a:rPr lang="en-US" i="1" dirty="0">
                <a:latin typeface="Times New Roman" panose="02020603050405020304" pitchFamily="18" charset="0"/>
                <a:cs typeface="Times New Roman" panose="02020603050405020304" pitchFamily="18" charset="0"/>
              </a:rPr>
              <a:t> ban </a:t>
            </a:r>
            <a:r>
              <a:rPr lang="en-US" i="1" dirty="0" err="1">
                <a:latin typeface="Times New Roman" panose="02020603050405020304" pitchFamily="18" charset="0"/>
                <a:cs typeface="Times New Roman" panose="02020603050405020304" pitchFamily="18" charset="0"/>
              </a:rPr>
              <a:t>nhân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cấp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Điều</a:t>
            </a:r>
            <a:r>
              <a:rPr lang="en-US" i="1" dirty="0">
                <a:latin typeface="Times New Roman" panose="02020603050405020304" pitchFamily="18" charset="0"/>
                <a:cs typeface="Times New Roman" panose="02020603050405020304" pitchFamily="18" charset="0"/>
              </a:rPr>
              <a:t> 33)</a:t>
            </a:r>
            <a:endParaRPr dirty="0">
              <a:latin typeface="Times New Roman" panose="02020603050405020304" pitchFamily="18" charset="0"/>
              <a:cs typeface="Times New Roman" panose="02020603050405020304" pitchFamily="18" charset="0"/>
            </a:endParaRPr>
          </a:p>
        </p:txBody>
      </p:sp>
      <p:grpSp>
        <p:nvGrpSpPr>
          <p:cNvPr id="11" name="Google Shape;1301;p47"/>
          <p:cNvGrpSpPr/>
          <p:nvPr/>
        </p:nvGrpSpPr>
        <p:grpSpPr>
          <a:xfrm>
            <a:off x="408668" y="1359709"/>
            <a:ext cx="8569077" cy="3617242"/>
            <a:chOff x="1442627" y="5710929"/>
            <a:chExt cx="594318" cy="590600"/>
          </a:xfrm>
        </p:grpSpPr>
        <p:sp>
          <p:nvSpPr>
            <p:cNvPr id="12" name="Google Shape;1302;p47"/>
            <p:cNvSpPr/>
            <p:nvPr/>
          </p:nvSpPr>
          <p:spPr>
            <a:xfrm>
              <a:off x="1442627" y="5710929"/>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303;p47"/>
            <p:cNvSpPr/>
            <p:nvPr/>
          </p:nvSpPr>
          <p:spPr>
            <a:xfrm>
              <a:off x="1442627" y="6116151"/>
              <a:ext cx="349820" cy="97191"/>
            </a:xfrm>
            <a:custGeom>
              <a:avLst/>
              <a:gdLst/>
              <a:ahLst/>
              <a:cxnLst/>
              <a:rect l="l" t="t" r="r" b="b"/>
              <a:pathLst>
                <a:path w="1126" h="313" extrusionOk="0">
                  <a:moveTo>
                    <a:pt x="1126" y="313"/>
                  </a:moveTo>
                  <a:lnTo>
                    <a:pt x="0" y="0"/>
                  </a:lnTo>
                  <a:lnTo>
                    <a:pt x="1126" y="0"/>
                  </a:lnTo>
                  <a:lnTo>
                    <a:pt x="1126" y="313"/>
                  </a:lnTo>
                  <a:close/>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304;p47"/>
            <p:cNvSpPr/>
            <p:nvPr/>
          </p:nvSpPr>
          <p:spPr>
            <a:xfrm>
              <a:off x="1573731" y="6152482"/>
              <a:ext cx="218715" cy="60861"/>
            </a:xfrm>
            <a:custGeom>
              <a:avLst/>
              <a:gdLst/>
              <a:ahLst/>
              <a:cxnLst/>
              <a:rect l="l" t="t" r="r" b="b"/>
              <a:pathLst>
                <a:path w="704" h="196" extrusionOk="0">
                  <a:moveTo>
                    <a:pt x="0" y="196"/>
                  </a:moveTo>
                  <a:lnTo>
                    <a:pt x="704" y="196"/>
                  </a:lnTo>
                  <a:lnTo>
                    <a:pt x="0" y="0"/>
                  </a:lnTo>
                  <a:lnTo>
                    <a:pt x="0" y="196"/>
                  </a:ln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305;p47"/>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6" name="TextBox 5"/>
          <p:cNvSpPr txBox="1"/>
          <p:nvPr/>
        </p:nvSpPr>
        <p:spPr>
          <a:xfrm>
            <a:off x="647689" y="1521402"/>
            <a:ext cx="8091033" cy="2123658"/>
          </a:xfrm>
          <a:prstGeom prst="rect">
            <a:avLst/>
          </a:prstGeom>
          <a:noFill/>
        </p:spPr>
        <p:txBody>
          <a:bodyPr wrap="square" rtlCol="0">
            <a:spAutoFit/>
          </a:bodyPr>
          <a:lstStyle/>
          <a:p>
            <a:pPr algn="just"/>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Tiếp</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ý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kiến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tham</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Bộ</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cơ</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quan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ngang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Bộ</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cơ</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quan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thuộc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Chính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phủ</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chính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quyền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địa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phương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cấp</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tỉnh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nơi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200" b="1" dirty="0">
                <a:solidFill>
                  <a:schemeClr val="accent2">
                    <a:lumMod val="50000"/>
                  </a:schemeClr>
                </a:solidFill>
                <a:latin typeface="Times New Roman" panose="02020603050405020304" pitchFamily="18" charset="0"/>
                <a:cs typeface="Times New Roman" panose="02020603050405020304" pitchFamily="18" charset="0"/>
              </a:rPr>
              <a:t> ý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kiến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vị</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Đại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biểu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Quốc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hội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qua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kỳ</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họp</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Việt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Nam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xác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định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cụ</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thể</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trách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nhiệm</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Hội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đồng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Ủy</a:t>
            </a:r>
            <a:r>
              <a:rPr lang="en-US" sz="2200" b="1" dirty="0">
                <a:solidFill>
                  <a:schemeClr val="accent2">
                    <a:lumMod val="50000"/>
                  </a:schemeClr>
                </a:solidFill>
                <a:latin typeface="Times New Roman" panose="02020603050405020304" pitchFamily="18" charset="0"/>
                <a:cs typeface="Times New Roman" panose="02020603050405020304" pitchFamily="18" charset="0"/>
              </a:rPr>
              <a:t> ban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cấp</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nơi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không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quốc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thực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thi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nhiệm</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vụ</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phòng</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2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937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anim calcmode="lin" valueType="num">
                                      <p:cBhvr>
                                        <p:cTn id="8" dur="1000" fill="hold"/>
                                        <p:tgtEl>
                                          <p:spTgt spid="173"/>
                                        </p:tgtEl>
                                        <p:attrNameLst>
                                          <p:attrName>ppt_x</p:attrName>
                                        </p:attrNameLst>
                                      </p:cBhvr>
                                      <p:tavLst>
                                        <p:tav tm="0">
                                          <p:val>
                                            <p:strVal val="#ppt_x"/>
                                          </p:val>
                                        </p:tav>
                                        <p:tav tm="100000">
                                          <p:val>
                                            <p:strVal val="#ppt_x"/>
                                          </p:val>
                                        </p:tav>
                                      </p:tavLst>
                                    </p:anim>
                                    <p:anim calcmode="lin" valueType="num">
                                      <p:cBhvr>
                                        <p:cTn id="9"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xfrm>
            <a:off x="2675658" y="263318"/>
            <a:ext cx="4641314" cy="588736"/>
          </a:xfrm>
          <a:prstGeom prst="rect">
            <a:avLst/>
          </a:prstGeom>
        </p:spPr>
        <p:txBody>
          <a:bodyPr spcFirstLastPara="1" wrap="square" lIns="91425" tIns="91425" rIns="91425" bIns="91425" anchor="t" anchorCtr="0">
            <a:noAutofit/>
          </a:bodyPr>
          <a:lstStyle/>
          <a:p>
            <a:pPr lvl="0"/>
            <a:r>
              <a:rPr lang="vi-VN" i="1" dirty="0">
                <a:latin typeface="Times New Roman" panose="02020603050405020304" pitchFamily="18" charset="0"/>
                <a:cs typeface="Times New Roman" panose="02020603050405020304" pitchFamily="18" charset="0"/>
              </a:rPr>
              <a:t>Điều khoản thi hành (Chương VI)</a:t>
            </a:r>
            <a:endParaRPr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108" y="1548245"/>
            <a:ext cx="3667991" cy="2763982"/>
          </a:xfrm>
          <a:prstGeom prst="rect">
            <a:avLst/>
          </a:prstGeom>
        </p:spPr>
      </p:pic>
      <p:sp>
        <p:nvSpPr>
          <p:cNvPr id="3" name="TextBox 2"/>
          <p:cNvSpPr txBox="1"/>
          <p:nvPr/>
        </p:nvSpPr>
        <p:spPr>
          <a:xfrm>
            <a:off x="519545" y="1548245"/>
            <a:ext cx="4312227" cy="2800767"/>
          </a:xfrm>
          <a:prstGeom prst="rect">
            <a:avLst/>
          </a:prstGeom>
          <a:noFill/>
        </p:spPr>
        <p:txBody>
          <a:bodyPr wrap="square" rtlCol="0">
            <a:spAutoFit/>
          </a:bodyPr>
          <a:lstStyle/>
          <a:p>
            <a:pPr algn="just"/>
            <a:r>
              <a:rPr lang="en-US" sz="2200" b="1" dirty="0" smtClean="0">
                <a:latin typeface="Times New Roman" panose="02020603050405020304" pitchFamily="18" charset="0"/>
                <a:cs typeface="Times New Roman" panose="02020603050405020304" pitchFamily="18" charset="0"/>
              </a:rPr>
              <a:t>	</a:t>
            </a:r>
            <a:r>
              <a:rPr lang="en-US" sz="2200" b="1" dirty="0" err="1" smtClean="0">
                <a:solidFill>
                  <a:schemeClr val="accent2">
                    <a:lumMod val="50000"/>
                  </a:schemeClr>
                </a:solidFill>
                <a:latin typeface="Times New Roman" panose="02020603050405020304" pitchFamily="18" charset="0"/>
                <a:cs typeface="Times New Roman" panose="02020603050405020304" pitchFamily="18" charset="0"/>
              </a:rPr>
              <a:t>Gồm</a:t>
            </a:r>
            <a:r>
              <a:rPr lang="en-US" sz="2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a:solidFill>
                  <a:schemeClr val="accent2">
                    <a:lumMod val="50000"/>
                  </a:schemeClr>
                </a:solidFill>
                <a:latin typeface="Times New Roman" panose="02020603050405020304" pitchFamily="18" charset="0"/>
                <a:cs typeface="Times New Roman" panose="02020603050405020304" pitchFamily="18" charset="0"/>
              </a:rPr>
              <a:t>02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35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36),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Sửa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đổi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bổ</a:t>
            </a:r>
            <a:r>
              <a:rPr lang="en-US" sz="2200" b="1" dirty="0">
                <a:solidFill>
                  <a:schemeClr val="accent2">
                    <a:lumMod val="50000"/>
                  </a:schemeClr>
                </a:solidFill>
                <a:latin typeface="Times New Roman" panose="02020603050405020304" pitchFamily="18" charset="0"/>
                <a:cs typeface="Times New Roman" panose="02020603050405020304" pitchFamily="18" charset="0"/>
              </a:rPr>
              <a:t> sung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21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giới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quốc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xác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định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Việt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Nam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lực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từ</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ngày</a:t>
            </a:r>
            <a:r>
              <a:rPr lang="en-US" sz="2200" b="1" dirty="0">
                <a:solidFill>
                  <a:schemeClr val="accent2">
                    <a:lumMod val="50000"/>
                  </a:schemeClr>
                </a:solidFill>
                <a:latin typeface="Times New Roman" panose="02020603050405020304" pitchFamily="18" charset="0"/>
                <a:cs typeface="Times New Roman" panose="02020603050405020304" pitchFamily="18" charset="0"/>
              </a:rPr>
              <a:t> 01/01/2022,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Pháp</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lệnh</a:t>
            </a:r>
            <a:r>
              <a:rPr lang="en-US" sz="2200" b="1" dirty="0">
                <a:solidFill>
                  <a:schemeClr val="accent2">
                    <a:lumMod val="50000"/>
                  </a:schemeClr>
                </a:solidFill>
                <a:latin typeface="Times New Roman" panose="02020603050405020304" pitchFamily="18" charset="0"/>
                <a:cs typeface="Times New Roman" panose="02020603050405020304" pitchFamily="18" charset="0"/>
              </a:rPr>
              <a:t> BĐBP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hết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lực</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khi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Biên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Việt</a:t>
            </a:r>
            <a:r>
              <a:rPr lang="en-US" sz="2200" b="1" dirty="0">
                <a:solidFill>
                  <a:schemeClr val="accent2">
                    <a:lumMod val="50000"/>
                  </a:schemeClr>
                </a:solidFill>
                <a:latin typeface="Times New Roman" panose="02020603050405020304" pitchFamily="18" charset="0"/>
                <a:cs typeface="Times New Roman" panose="02020603050405020304" pitchFamily="18" charset="0"/>
              </a:rPr>
              <a:t> Nam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lực</a:t>
            </a:r>
            <a:r>
              <a:rPr lang="en-US" sz="2200" b="1" dirty="0">
                <a:solidFill>
                  <a:schemeClr val="accent2">
                    <a:lumMod val="50000"/>
                  </a:schemeClr>
                </a:solidFill>
                <a:latin typeface="Times New Roman" panose="02020603050405020304" pitchFamily="18" charset="0"/>
                <a:cs typeface="Times New Roman" panose="02020603050405020304" pitchFamily="18" charset="0"/>
              </a:rPr>
              <a:t>.</a:t>
            </a:r>
            <a:endParaRPr lang="en-US" sz="22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7650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anim calcmode="lin" valueType="num">
                                      <p:cBhvr>
                                        <p:cTn id="8" dur="1000" fill="hold"/>
                                        <p:tgtEl>
                                          <p:spTgt spid="205"/>
                                        </p:tgtEl>
                                        <p:attrNameLst>
                                          <p:attrName>ppt_x</p:attrName>
                                        </p:attrNameLst>
                                      </p:cBhvr>
                                      <p:tavLst>
                                        <p:tav tm="0">
                                          <p:val>
                                            <p:strVal val="#ppt_x"/>
                                          </p:val>
                                        </p:tav>
                                        <p:tav tm="100000">
                                          <p:val>
                                            <p:strVal val="#ppt_x"/>
                                          </p:val>
                                        </p:tav>
                                      </p:tavLst>
                                    </p:anim>
                                    <p:anim calcmode="lin" valueType="num">
                                      <p:cBhvr>
                                        <p:cTn id="9" dur="100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1361209" y="1361209"/>
            <a:ext cx="6829861" cy="1884168"/>
          </a:xfrm>
          <a:prstGeom prst="rect">
            <a:avLst/>
          </a:prstGeom>
        </p:spPr>
        <p:txBody>
          <a:bodyPr spcFirstLastPara="1" wrap="square" lIns="91425" tIns="91425" rIns="91425" bIns="91425" anchor="b" anchorCtr="0">
            <a:noAutofit/>
          </a:bodyPr>
          <a:lstStyle/>
          <a:p>
            <a:pPr lvl="0"/>
            <a:r>
              <a:rPr lang="en-US" dirty="0">
                <a:solidFill>
                  <a:srgbClr val="ABE33F"/>
                </a:solidFill>
              </a:rPr>
              <a:t>III. TRIỂN KHAI THI HÀNH LUẬT BIÊN PHÒNG VIỆT NAM</a:t>
            </a:r>
            <a:endParaRPr dirty="0">
              <a:solidFill>
                <a:srgbClr val="ABE33F"/>
              </a:solidFill>
            </a:endParaRPr>
          </a:p>
        </p:txBody>
      </p:sp>
      <p:sp>
        <p:nvSpPr>
          <p:cNvPr id="6" name="Google Shape;831;p46"/>
          <p:cNvSpPr/>
          <p:nvPr/>
        </p:nvSpPr>
        <p:spPr>
          <a:xfrm>
            <a:off x="888423" y="1084704"/>
            <a:ext cx="945572" cy="883226"/>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7;p17"/>
          <p:cNvSpPr/>
          <p:nvPr/>
        </p:nvSpPr>
        <p:spPr>
          <a:xfrm rot="-1627561">
            <a:off x="7367536" y="770432"/>
            <a:ext cx="400162" cy="38232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7;p17"/>
          <p:cNvSpPr/>
          <p:nvPr/>
        </p:nvSpPr>
        <p:spPr>
          <a:xfrm rot="-1627561">
            <a:off x="3318630" y="3982213"/>
            <a:ext cx="342124" cy="29278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246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1"/>
          </p:nvPr>
        </p:nvSpPr>
        <p:spPr>
          <a:xfrm>
            <a:off x="2135788" y="576625"/>
            <a:ext cx="4670258" cy="561550"/>
          </a:xfrm>
          <a:prstGeom prst="rect">
            <a:avLst/>
          </a:prstGeom>
        </p:spPr>
        <p:txBody>
          <a:bodyPr spcFirstLastPara="1" wrap="square" lIns="91425" tIns="91425" rIns="91425" bIns="91425" anchor="t" anchorCtr="0">
            <a:noAutofit/>
          </a:bodyPr>
          <a:lstStyle/>
          <a:p>
            <a:pPr marL="0" lv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cần</a:t>
            </a:r>
            <a:r>
              <a:rPr lang="en-US" b="1" dirty="0">
                <a:latin typeface="Times New Roman" panose="02020603050405020304" pitchFamily="18" charset="0"/>
                <a:cs typeface="Times New Roman" panose="02020603050405020304" pitchFamily="18" charset="0"/>
              </a:rPr>
              <a:t> ban </a:t>
            </a:r>
            <a:r>
              <a:rPr lang="en-US" b="1" dirty="0" err="1">
                <a:latin typeface="Times New Roman" panose="02020603050405020304" pitchFamily="18" charset="0"/>
                <a:cs typeface="Times New Roman" panose="02020603050405020304" pitchFamily="18" charset="0"/>
              </a:rPr>
              <a:t>hành</a:t>
            </a:r>
            <a:endParaRPr dirty="0">
              <a:latin typeface="Times New Roman" panose="02020603050405020304" pitchFamily="18" charset="0"/>
              <a:cs typeface="Times New Roman" panose="02020603050405020304" pitchFamily="18" charset="0"/>
            </a:endParaRPr>
          </a:p>
        </p:txBody>
      </p:sp>
      <p:sp>
        <p:nvSpPr>
          <p:cNvPr id="166" name="Google Shape;166;p18"/>
          <p:cNvSpPr txBox="1">
            <a:spLocks noGrp="1"/>
          </p:cNvSpPr>
          <p:nvPr>
            <p:ph type="title"/>
          </p:nvPr>
        </p:nvSpPr>
        <p:spPr>
          <a:xfrm>
            <a:off x="166256" y="0"/>
            <a:ext cx="7710054" cy="857400"/>
          </a:xfrm>
          <a:prstGeom prst="rect">
            <a:avLst/>
          </a:prstGeom>
        </p:spPr>
        <p:txBody>
          <a:bodyPr spcFirstLastPara="1" wrap="square" lIns="91425" tIns="91425" rIns="91425" bIns="91425" anchor="t" anchorCtr="0">
            <a:noAutofit/>
          </a:bodyPr>
          <a:lstStyle/>
          <a:p>
            <a:pPr lvl="0"/>
            <a:r>
              <a:rPr lang="vi-VN" i="1" dirty="0">
                <a:latin typeface="Times New Roman" panose="02020603050405020304" pitchFamily="18" charset="0"/>
                <a:cs typeface="Times New Roman" panose="02020603050405020304" pitchFamily="18" charset="0"/>
              </a:rPr>
              <a:t>Bộ Quốc phòng </a:t>
            </a:r>
            <a:r>
              <a:rPr lang="vi-VN" i="1" dirty="0" smtClean="0">
                <a:latin typeface="Times New Roman" panose="02020603050405020304" pitchFamily="18" charset="0"/>
                <a:cs typeface="Times New Roman" panose="02020603050405020304" pitchFamily="18" charset="0"/>
              </a:rPr>
              <a:t>xác </a:t>
            </a:r>
            <a:r>
              <a:rPr lang="vi-VN" i="1" dirty="0">
                <a:latin typeface="Times New Roman" panose="02020603050405020304" pitchFamily="18" charset="0"/>
                <a:cs typeface="Times New Roman" panose="02020603050405020304" pitchFamily="18" charset="0"/>
              </a:rPr>
              <a:t>định các nội dung cần triển khai </a:t>
            </a:r>
            <a:r>
              <a:rPr lang="en-US" i="1" dirty="0" smtClean="0">
                <a:latin typeface="Times New Roman" panose="02020603050405020304" pitchFamily="18" charset="0"/>
                <a:cs typeface="Times New Roman" panose="02020603050405020304" pitchFamily="18" charset="0"/>
              </a:rPr>
              <a:t/>
            </a:r>
            <a:br>
              <a:rPr lang="en-US" i="1" dirty="0" smtClean="0">
                <a:latin typeface="Times New Roman" panose="02020603050405020304" pitchFamily="18" charset="0"/>
                <a:cs typeface="Times New Roman" panose="02020603050405020304" pitchFamily="18" charset="0"/>
              </a:rPr>
            </a:br>
            <a:r>
              <a:rPr lang="vi-VN" i="1" dirty="0" smtClean="0">
                <a:latin typeface="Times New Roman" panose="02020603050405020304" pitchFamily="18" charset="0"/>
                <a:cs typeface="Times New Roman" panose="02020603050405020304" pitchFamily="18" charset="0"/>
              </a:rPr>
              <a:t>thực </a:t>
            </a:r>
            <a:r>
              <a:rPr lang="vi-VN" i="1" dirty="0">
                <a:latin typeface="Times New Roman" panose="02020603050405020304" pitchFamily="18" charset="0"/>
                <a:cs typeface="Times New Roman" panose="02020603050405020304" pitchFamily="18" charset="0"/>
              </a:rPr>
              <a:t>hiện như sau:</a:t>
            </a:r>
            <a:endParaRPr i="1" dirty="0">
              <a:latin typeface="Times New Roman" panose="02020603050405020304" pitchFamily="18" charset="0"/>
              <a:cs typeface="Times New Roman" panose="02020603050405020304" pitchFamily="18" charset="0"/>
            </a:endParaRPr>
          </a:p>
        </p:txBody>
      </p:sp>
      <p:sp>
        <p:nvSpPr>
          <p:cNvPr id="167" name="Google Shape;167;p18"/>
          <p:cNvSpPr txBox="1">
            <a:spLocks noGrp="1"/>
          </p:cNvSpPr>
          <p:nvPr>
            <p:ph type="body" idx="2"/>
          </p:nvPr>
        </p:nvSpPr>
        <p:spPr>
          <a:xfrm>
            <a:off x="166256" y="1008666"/>
            <a:ext cx="8780317" cy="3978970"/>
          </a:xfrm>
          <a:prstGeom prst="rect">
            <a:avLst/>
          </a:prstGeom>
        </p:spPr>
        <p:txBody>
          <a:bodyPr spcFirstLastPara="1" wrap="square" lIns="91425" tIns="91425" rIns="91425" bIns="91425" anchor="t" anchorCtr="0">
            <a:noAutofit/>
          </a:bodyPr>
          <a:lstStyle/>
          <a:p>
            <a:pPr marL="285750" lvl="0" indent="-285750" algn="just">
              <a:buFont typeface="Wingdings" panose="05000000000000000000" pitchFamily="2" charset="2"/>
              <a:buChar char="v"/>
            </a:pP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Quốc</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phòng</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phủ</a:t>
            </a:r>
            <a:r>
              <a:rPr lang="en-US" sz="2100" dirty="0">
                <a:latin typeface="Times New Roman" panose="02020603050405020304" pitchFamily="18" charset="0"/>
                <a:cs typeface="Times New Roman" panose="02020603050405020304" pitchFamily="18" charset="0"/>
              </a:rPr>
              <a:t> ban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02 </a:t>
            </a:r>
            <a:r>
              <a:rPr lang="en-US" sz="2100" dirty="0" err="1">
                <a:latin typeface="Times New Roman" panose="02020603050405020304" pitchFamily="18" charset="0"/>
                <a:cs typeface="Times New Roman" panose="02020603050405020304" pitchFamily="18" charset="0"/>
              </a:rPr>
              <a:t>nghị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(1) </a:t>
            </a:r>
            <a:r>
              <a:rPr lang="en-US" sz="2100" dirty="0" err="1">
                <a:latin typeface="Times New Roman" panose="02020603050405020304" pitchFamily="18" charset="0"/>
                <a:cs typeface="Times New Roman" panose="02020603050405020304" pitchFamily="18" charset="0"/>
              </a:rPr>
              <a:t>Nghị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chi </a:t>
            </a:r>
            <a:r>
              <a:rPr lang="en-US" sz="2100" dirty="0" err="1">
                <a:latin typeface="Times New Roman" panose="02020603050405020304" pitchFamily="18" charset="0"/>
                <a:cs typeface="Times New Roman" panose="02020603050405020304" pitchFamily="18" charset="0"/>
              </a:rPr>
              <a:t>tiết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một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số</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Luật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phòng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Việt</a:t>
            </a:r>
            <a:r>
              <a:rPr lang="en-US" sz="2100" dirty="0">
                <a:latin typeface="Times New Roman" panose="02020603050405020304" pitchFamily="18" charset="0"/>
                <a:cs typeface="Times New Roman" panose="02020603050405020304" pitchFamily="18" charset="0"/>
              </a:rPr>
              <a:t> Nam; (2) </a:t>
            </a:r>
            <a:r>
              <a:rPr lang="en-US" sz="2100" dirty="0" err="1">
                <a:latin typeface="Times New Roman" panose="02020603050405020304" pitchFamily="18" charset="0"/>
                <a:cs typeface="Times New Roman" panose="02020603050405020304" pitchFamily="18" charset="0"/>
              </a:rPr>
              <a:t>Nghị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dụng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phương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phòng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tướng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phê</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duyệt</a:t>
            </a:r>
            <a:r>
              <a:rPr lang="en-US" sz="2100" dirty="0">
                <a:latin typeface="Times New Roman" panose="02020603050405020304" pitchFamily="18" charset="0"/>
                <a:cs typeface="Times New Roman" panose="02020603050405020304" pitchFamily="18" charset="0"/>
              </a:rPr>
              <a:t> 03 </a:t>
            </a:r>
            <a:r>
              <a:rPr lang="en-US" sz="2100" dirty="0" err="1">
                <a:latin typeface="Times New Roman" panose="02020603050405020304" pitchFamily="18" charset="0"/>
                <a:cs typeface="Times New Roman" panose="02020603050405020304" pitchFamily="18" charset="0"/>
              </a:rPr>
              <a:t>đề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án</a:t>
            </a:r>
            <a:r>
              <a:rPr lang="en-US" sz="2100" dirty="0" smtClean="0">
                <a:latin typeface="Times New Roman" panose="02020603050405020304" pitchFamily="18" charset="0"/>
                <a:cs typeface="Times New Roman" panose="02020603050405020304" pitchFamily="18" charset="0"/>
              </a:rPr>
              <a:t>.</a:t>
            </a:r>
          </a:p>
          <a:p>
            <a:pPr marL="285750" lvl="0" indent="-285750" algn="just">
              <a:spcBef>
                <a:spcPts val="1200"/>
              </a:spcBef>
              <a:buFont typeface="Wingdings" panose="05000000000000000000" pitchFamily="2" charset="2"/>
              <a:buChar char="v"/>
            </a:pPr>
            <a:r>
              <a:rPr lang="en-US" sz="2100" dirty="0" err="1" smtClean="0">
                <a:latin typeface="Times New Roman" panose="02020603050405020304" pitchFamily="18" charset="0"/>
                <a:cs typeface="Times New Roman" panose="02020603050405020304" pitchFamily="18" charset="0"/>
              </a:rPr>
              <a:t>Bộ</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trưởng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phòng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sẽ</a:t>
            </a:r>
            <a:r>
              <a:rPr lang="en-US" sz="2100" dirty="0">
                <a:latin typeface="Times New Roman" panose="02020603050405020304" pitchFamily="18" charset="0"/>
                <a:cs typeface="Times New Roman" panose="02020603050405020304" pitchFamily="18" charset="0"/>
              </a:rPr>
              <a:t> ban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02 </a:t>
            </a:r>
            <a:r>
              <a:rPr lang="en-US" sz="2100" dirty="0" err="1">
                <a:latin typeface="Times New Roman" panose="02020603050405020304" pitchFamily="18" charset="0"/>
                <a:cs typeface="Times New Roman" panose="02020603050405020304" pitchFamily="18" charset="0"/>
              </a:rPr>
              <a:t>thông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tư</a:t>
            </a:r>
            <a:r>
              <a:rPr lang="en-US" sz="2100" dirty="0">
                <a:latin typeface="Times New Roman" panose="02020603050405020304" pitchFamily="18" charset="0"/>
                <a:cs typeface="Times New Roman" panose="02020603050405020304" pitchFamily="18" charset="0"/>
              </a:rPr>
              <a:t>: (1) </a:t>
            </a:r>
            <a:r>
              <a:rPr lang="en-US" sz="2100" dirty="0" err="1">
                <a:latin typeface="Times New Roman" panose="02020603050405020304" pitchFamily="18" charset="0"/>
                <a:cs typeface="Times New Roman" panose="02020603050405020304" pitchFamily="18" charset="0"/>
              </a:rPr>
              <a:t>Thông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nhiệm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thuộc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bảo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hợp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giữa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phòng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thuộc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phòng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nhiệm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phòng</a:t>
            </a:r>
            <a:r>
              <a:rPr lang="en-US" sz="2100" dirty="0">
                <a:latin typeface="Times New Roman" panose="02020603050405020304" pitchFamily="18" charset="0"/>
                <a:cs typeface="Times New Roman" panose="02020603050405020304" pitchFamily="18" charset="0"/>
              </a:rPr>
              <a:t>; (2) </a:t>
            </a:r>
            <a:r>
              <a:rPr lang="en-US" sz="2100" dirty="0" err="1">
                <a:latin typeface="Times New Roman" panose="02020603050405020304" pitchFamily="18" charset="0"/>
                <a:cs typeface="Times New Roman" panose="02020603050405020304" pitchFamily="18" charset="0"/>
              </a:rPr>
              <a:t>Thông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bảo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xuyên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bảo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Biên</a:t>
            </a:r>
            <a:r>
              <a:rPr lang="en-US" sz="2100" dirty="0">
                <a:latin typeface="Times New Roman" panose="02020603050405020304" pitchFamily="18" charset="0"/>
                <a:cs typeface="Times New Roman" panose="02020603050405020304" pitchFamily="18" charset="0"/>
              </a:rPr>
              <a:t> </a:t>
            </a:r>
            <a:r>
              <a:rPr lang="en-US" sz="2100" dirty="0" err="1">
                <a:solidFill>
                  <a:schemeClr val="accent5">
                    <a:lumMod val="75000"/>
                  </a:schemeClr>
                </a:solidFill>
                <a:latin typeface="Times New Roman" panose="02020603050405020304" pitchFamily="18" charset="0"/>
                <a:cs typeface="Times New Roman" panose="02020603050405020304" pitchFamily="18" charset="0"/>
              </a:rPr>
              <a:t>phòng</a:t>
            </a:r>
            <a:r>
              <a:rPr lang="en-US" sz="2100" dirty="0">
                <a:solidFill>
                  <a:schemeClr val="accent5">
                    <a:lumMod val="75000"/>
                  </a:schemeClr>
                </a:solidFill>
                <a:latin typeface="Times New Roman" panose="02020603050405020304" pitchFamily="18" charset="0"/>
                <a:cs typeface="Times New Roman" panose="02020603050405020304" pitchFamily="18" charset="0"/>
              </a:rPr>
              <a:t>.</a:t>
            </a:r>
            <a:endParaRPr sz="21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190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5">
                                            <p:txEl>
                                              <p:pRg st="0" end="0"/>
                                            </p:txEl>
                                          </p:spTgt>
                                        </p:tgtEl>
                                        <p:attrNameLst>
                                          <p:attrName>style.visibility</p:attrName>
                                        </p:attrNameLst>
                                      </p:cBhvr>
                                      <p:to>
                                        <p:strVal val="visible"/>
                                      </p:to>
                                    </p:set>
                                    <p:animEffect transition="in" filter="fade">
                                      <p:cBhvr>
                                        <p:cTn id="14" dur="1000"/>
                                        <p:tgtEl>
                                          <p:spTgt spid="165">
                                            <p:txEl>
                                              <p:pRg st="0" end="0"/>
                                            </p:txEl>
                                          </p:spTgt>
                                        </p:tgtEl>
                                      </p:cBhvr>
                                    </p:animEffect>
                                    <p:anim calcmode="lin" valueType="num">
                                      <p:cBhvr>
                                        <p:cTn id="15" dur="1000" fill="hold"/>
                                        <p:tgtEl>
                                          <p:spTgt spid="16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7">
                                            <p:txEl>
                                              <p:pRg st="0" end="0"/>
                                            </p:txEl>
                                          </p:spTgt>
                                        </p:tgtEl>
                                        <p:attrNameLst>
                                          <p:attrName>style.visibility</p:attrName>
                                        </p:attrNameLst>
                                      </p:cBhvr>
                                      <p:to>
                                        <p:strVal val="visible"/>
                                      </p:to>
                                    </p:set>
                                    <p:animEffect transition="in" filter="barn(inVertical)">
                                      <p:cBhvr>
                                        <p:cTn id="21" dur="500"/>
                                        <p:tgtEl>
                                          <p:spTgt spid="16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7">
                                            <p:txEl>
                                              <p:pRg st="1" end="1"/>
                                            </p:txEl>
                                          </p:spTgt>
                                        </p:tgtEl>
                                        <p:attrNameLst>
                                          <p:attrName>style.visibility</p:attrName>
                                        </p:attrNameLst>
                                      </p:cBhvr>
                                      <p:to>
                                        <p:strVal val="visible"/>
                                      </p:to>
                                    </p:set>
                                    <p:animEffect transition="in" filter="barn(inVertical)">
                                      <p:cBhvr>
                                        <p:cTn id="26" dur="500"/>
                                        <p:tgtEl>
                                          <p:spTgt spid="1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p:bldP spid="166" grpId="0"/>
      <p:bldP spid="16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228084" y="159409"/>
            <a:ext cx="7024771" cy="640691"/>
          </a:xfrm>
          <a:prstGeom prst="rect">
            <a:avLst/>
          </a:prstGeom>
        </p:spPr>
        <p:txBody>
          <a:bodyPr spcFirstLastPara="1" wrap="square" lIns="91425" tIns="91425" rIns="91425" bIns="91425" anchor="t" anchorCtr="0">
            <a:noAutofit/>
          </a:bodyPr>
          <a:lstStyle/>
          <a:p>
            <a:pPr lvl="0"/>
            <a:r>
              <a:rPr lang="en-US" i="1" dirty="0">
                <a:latin typeface="Times New Roman" panose="02020603050405020304" pitchFamily="18" charset="0"/>
                <a:cs typeface="Times New Roman" panose="02020603050405020304" pitchFamily="18" charset="0"/>
              </a:rPr>
              <a:t>2. </a:t>
            </a:r>
            <a:r>
              <a:rPr lang="en-US" i="1" dirty="0" err="1">
                <a:latin typeface="Times New Roman" panose="02020603050405020304" pitchFamily="18" charset="0"/>
                <a:cs typeface="Times New Roman" panose="02020603050405020304" pitchFamily="18" charset="0"/>
              </a:rPr>
              <a:t>Tuyên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truyền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phổ</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biến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Luật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Việt</a:t>
            </a:r>
            <a:r>
              <a:rPr lang="en-US" i="1" dirty="0">
                <a:latin typeface="Times New Roman" panose="02020603050405020304" pitchFamily="18" charset="0"/>
                <a:cs typeface="Times New Roman" panose="02020603050405020304" pitchFamily="18" charset="0"/>
              </a:rPr>
              <a:t> Nam</a:t>
            </a:r>
            <a:endParaRPr i="1" dirty="0">
              <a:latin typeface="Times New Roman" panose="02020603050405020304" pitchFamily="18" charset="0"/>
              <a:cs typeface="Times New Roman" panose="02020603050405020304" pitchFamily="18" charset="0"/>
            </a:endParaRPr>
          </a:p>
        </p:txBody>
      </p:sp>
      <p:sp>
        <p:nvSpPr>
          <p:cNvPr id="245" name="Google Shape;245;p27"/>
          <p:cNvSpPr/>
          <p:nvPr/>
        </p:nvSpPr>
        <p:spPr>
          <a:xfrm rot="16200000">
            <a:off x="4757320" y="632009"/>
            <a:ext cx="3066523" cy="4480709"/>
          </a:xfrm>
          <a:prstGeom prst="homePlate">
            <a:avLst>
              <a:gd name="adj" fmla="val 211909"/>
            </a:avLst>
          </a:prstGeom>
          <a:solidFill>
            <a:srgbClr val="004C5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b="1" dirty="0">
              <a:solidFill>
                <a:srgbClr val="FFFFFF"/>
              </a:solidFill>
              <a:latin typeface="Karla"/>
              <a:ea typeface="Karla"/>
              <a:cs typeface="Karla"/>
              <a:sym typeface="Karla"/>
            </a:endParaRPr>
          </a:p>
        </p:txBody>
      </p:sp>
      <p:sp>
        <p:nvSpPr>
          <p:cNvPr id="246" name="Google Shape;246;p27"/>
          <p:cNvSpPr/>
          <p:nvPr/>
        </p:nvSpPr>
        <p:spPr>
          <a:xfrm rot="5400000">
            <a:off x="934321" y="674431"/>
            <a:ext cx="2983396" cy="4395871"/>
          </a:xfrm>
          <a:prstGeom prst="homePlate">
            <a:avLst>
              <a:gd name="adj" fmla="val 211909"/>
            </a:avLst>
          </a:prstGeom>
          <a:solidFill>
            <a:srgbClr val="00AE9D">
              <a:alpha val="834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b="1" dirty="0">
              <a:solidFill>
                <a:srgbClr val="004C52"/>
              </a:solidFill>
              <a:latin typeface="Karla"/>
              <a:ea typeface="Karla"/>
              <a:cs typeface="Karla"/>
              <a:sym typeface="Karla"/>
            </a:endParaRPr>
          </a:p>
        </p:txBody>
      </p:sp>
      <p:sp>
        <p:nvSpPr>
          <p:cNvPr id="2" name="TextBox 1"/>
          <p:cNvSpPr txBox="1"/>
          <p:nvPr/>
        </p:nvSpPr>
        <p:spPr>
          <a:xfrm>
            <a:off x="1332507" y="1339102"/>
            <a:ext cx="2431471" cy="1785104"/>
          </a:xfrm>
          <a:prstGeom prst="rect">
            <a:avLst/>
          </a:prstGeom>
          <a:noFill/>
        </p:spPr>
        <p:txBody>
          <a:bodyPr wrap="square" rtlCol="0">
            <a:spAutoFit/>
          </a:bodyPr>
          <a:lstStyle/>
          <a:p>
            <a:pPr algn="just"/>
            <a:r>
              <a:rPr lang="en-US" sz="2200" b="1" dirty="0" smtClean="0">
                <a:solidFill>
                  <a:schemeClr val="bg1"/>
                </a:solidFill>
                <a:latin typeface="Times New Roman" panose="02020603050405020304" pitchFamily="18" charset="0"/>
                <a:cs typeface="Times New Roman" panose="02020603050405020304" pitchFamily="18" charset="0"/>
              </a:rPr>
              <a:t>(1) </a:t>
            </a:r>
            <a:r>
              <a:rPr lang="en-US" sz="2200" b="1" dirty="0" err="1" smtClean="0">
                <a:solidFill>
                  <a:schemeClr val="bg1"/>
                </a:solidFill>
                <a:latin typeface="Times New Roman" panose="02020603050405020304" pitchFamily="18" charset="0"/>
                <a:cs typeface="Times New Roman" panose="02020603050405020304" pitchFamily="18" charset="0"/>
              </a:rPr>
              <a:t>Trách</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nhiệm</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của</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cấp</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ủy</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người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chỉ</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huy</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chính</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ủy</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chính</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trị</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viên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các</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cấp</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404270" y="3106199"/>
            <a:ext cx="2201875" cy="1107996"/>
          </a:xfrm>
          <a:prstGeom prst="rect">
            <a:avLst/>
          </a:prstGeom>
          <a:noFill/>
        </p:spPr>
        <p:txBody>
          <a:bodyPr wrap="square" rtlCol="0">
            <a:spAutoFit/>
          </a:bodyPr>
          <a:lstStyle/>
          <a:p>
            <a:pPr algn="just"/>
            <a:r>
              <a:rPr lang="en-US" sz="2200" b="1" dirty="0" smtClean="0">
                <a:solidFill>
                  <a:schemeClr val="bg1"/>
                </a:solidFill>
                <a:latin typeface="Times New Roman" panose="02020603050405020304" pitchFamily="18" charset="0"/>
                <a:cs typeface="Times New Roman" panose="02020603050405020304" pitchFamily="18" charset="0"/>
              </a:rPr>
              <a:t>(2) </a:t>
            </a:r>
            <a:r>
              <a:rPr lang="en-US" sz="2200" b="1" dirty="0" err="1" smtClean="0">
                <a:solidFill>
                  <a:schemeClr val="bg1"/>
                </a:solidFill>
                <a:latin typeface="Times New Roman" panose="02020603050405020304" pitchFamily="18" charset="0"/>
                <a:cs typeface="Times New Roman" panose="02020603050405020304" pitchFamily="18" charset="0"/>
              </a:rPr>
              <a:t>Trách</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nhiệm</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của</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cán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bộ</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chiến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sỹ</a:t>
            </a:r>
            <a:r>
              <a:rPr lang="en-US" sz="2200" b="1" dirty="0">
                <a:solidFill>
                  <a:schemeClr val="bg1"/>
                </a:solidFill>
                <a:latin typeface="Times New Roman" panose="02020603050405020304" pitchFamily="18" charset="0"/>
                <a:cs typeface="Times New Roman" panose="02020603050405020304" pitchFamily="18" charset="0"/>
              </a:rPr>
              <a:t> BĐBP</a:t>
            </a:r>
            <a:endParaRPr lang="en-US"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9645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anim calcmode="lin" valueType="num">
                                      <p:cBhvr>
                                        <p:cTn id="8" dur="1000" fill="hold"/>
                                        <p:tgtEl>
                                          <p:spTgt spid="244"/>
                                        </p:tgtEl>
                                        <p:attrNameLst>
                                          <p:attrName>ppt_x</p:attrName>
                                        </p:attrNameLst>
                                      </p:cBhvr>
                                      <p:tavLst>
                                        <p:tav tm="0">
                                          <p:val>
                                            <p:strVal val="#ppt_x"/>
                                          </p:val>
                                        </p:tav>
                                        <p:tav tm="100000">
                                          <p:val>
                                            <p:strVal val="#ppt_x"/>
                                          </p:val>
                                        </p:tav>
                                      </p:tavLst>
                                    </p:anim>
                                    <p:anim calcmode="lin" valueType="num">
                                      <p:cBhvr>
                                        <p:cTn id="9" dur="1000" fill="hold"/>
                                        <p:tgtEl>
                                          <p:spTgt spid="2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6"/>
                                        </p:tgtEl>
                                        <p:attrNameLst>
                                          <p:attrName>style.visibility</p:attrName>
                                        </p:attrNameLst>
                                      </p:cBhvr>
                                      <p:to>
                                        <p:strVal val="visible"/>
                                      </p:to>
                                    </p:set>
                                    <p:animEffect transition="in" filter="fade">
                                      <p:cBhvr>
                                        <p:cTn id="14" dur="1000"/>
                                        <p:tgtEl>
                                          <p:spTgt spid="246"/>
                                        </p:tgtEl>
                                      </p:cBhvr>
                                    </p:animEffect>
                                    <p:anim calcmode="lin" valueType="num">
                                      <p:cBhvr>
                                        <p:cTn id="15" dur="1000" fill="hold"/>
                                        <p:tgtEl>
                                          <p:spTgt spid="246"/>
                                        </p:tgtEl>
                                        <p:attrNameLst>
                                          <p:attrName>ppt_x</p:attrName>
                                        </p:attrNameLst>
                                      </p:cBhvr>
                                      <p:tavLst>
                                        <p:tav tm="0">
                                          <p:val>
                                            <p:strVal val="#ppt_x"/>
                                          </p:val>
                                        </p:tav>
                                        <p:tav tm="100000">
                                          <p:val>
                                            <p:strVal val="#ppt_x"/>
                                          </p:val>
                                        </p:tav>
                                      </p:tavLst>
                                    </p:anim>
                                    <p:anim calcmode="lin" valueType="num">
                                      <p:cBhvr>
                                        <p:cTn id="16" dur="1000" fill="hold"/>
                                        <p:tgtEl>
                                          <p:spTgt spid="2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
                                        </p:tgtEl>
                                        <p:attrNameLst>
                                          <p:attrName>style.visibility</p:attrName>
                                        </p:attrNameLst>
                                      </p:cBhvr>
                                      <p:to>
                                        <p:strVal val="visible"/>
                                      </p:to>
                                    </p:set>
                                    <p:animEffect transition="in" filter="fade">
                                      <p:cBhvr>
                                        <p:cTn id="28" dur="1000"/>
                                        <p:tgtEl>
                                          <p:spTgt spid="245"/>
                                        </p:tgtEl>
                                      </p:cBhvr>
                                    </p:animEffect>
                                    <p:anim calcmode="lin" valueType="num">
                                      <p:cBhvr>
                                        <p:cTn id="29" dur="1000" fill="hold"/>
                                        <p:tgtEl>
                                          <p:spTgt spid="245"/>
                                        </p:tgtEl>
                                        <p:attrNameLst>
                                          <p:attrName>ppt_x</p:attrName>
                                        </p:attrNameLst>
                                      </p:cBhvr>
                                      <p:tavLst>
                                        <p:tav tm="0">
                                          <p:val>
                                            <p:strVal val="#ppt_x"/>
                                          </p:val>
                                        </p:tav>
                                        <p:tav tm="100000">
                                          <p:val>
                                            <p:strVal val="#ppt_x"/>
                                          </p:val>
                                        </p:tav>
                                      </p:tavLst>
                                    </p:anim>
                                    <p:anim calcmode="lin" valueType="num">
                                      <p:cBhvr>
                                        <p:cTn id="30" dur="1000" fill="hold"/>
                                        <p:tgtEl>
                                          <p:spTgt spid="2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5" grpId="0" animBg="1"/>
      <p:bldP spid="246" grpId="0" animBg="1"/>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oogle Shape;894;p51"/>
          <p:cNvGrpSpPr/>
          <p:nvPr/>
        </p:nvGrpSpPr>
        <p:grpSpPr>
          <a:xfrm>
            <a:off x="4147424" y="3806455"/>
            <a:ext cx="1010093" cy="812461"/>
            <a:chOff x="1959600" y="4980625"/>
            <a:chExt cx="364150" cy="464000"/>
          </a:xfrm>
        </p:grpSpPr>
        <p:sp>
          <p:nvSpPr>
            <p:cNvPr id="4" name="Google Shape;895;p51"/>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6;p51"/>
            <p:cNvSpPr/>
            <p:nvPr/>
          </p:nvSpPr>
          <p:spPr>
            <a:xfrm>
              <a:off x="2053375" y="5121275"/>
              <a:ext cx="176600" cy="25"/>
            </a:xfrm>
            <a:custGeom>
              <a:avLst/>
              <a:gdLst/>
              <a:ahLst/>
              <a:cxnLst/>
              <a:rect l="l" t="t" r="r" b="b"/>
              <a:pathLst>
                <a:path w="7064" h="1" fill="none" extrusionOk="0">
                  <a:moveTo>
                    <a:pt x="1" y="1"/>
                  </a:moveTo>
                  <a:lnTo>
                    <a:pt x="706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97;p51"/>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8;p51"/>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9;p51"/>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0;p51"/>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01;p51"/>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53262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5" name="TextBox 4"/>
          <p:cNvSpPr txBox="1"/>
          <p:nvPr/>
        </p:nvSpPr>
        <p:spPr>
          <a:xfrm>
            <a:off x="192230" y="623199"/>
            <a:ext cx="8515352" cy="2246769"/>
          </a:xfrm>
          <a:prstGeom prst="rect">
            <a:avLst/>
          </a:prstGeom>
          <a:noFill/>
        </p:spPr>
        <p:txBody>
          <a:bodyPr wrap="square" rtlCol="0">
            <a:spAutoFit/>
          </a:bodyPr>
          <a:lstStyle/>
          <a:p>
            <a:pPr algn="just"/>
            <a:r>
              <a:rPr lang="en-US" sz="1800" dirty="0" smtClean="0">
                <a:solidFill>
                  <a:schemeClr val="accent2">
                    <a:lumMod val="50000"/>
                  </a:schemeClr>
                </a:solidFill>
                <a:latin typeface="Times New Roman" panose="02020603050405020304" pitchFamily="18" charset="0"/>
                <a:cs typeface="Times New Roman" panose="02020603050405020304" pitchFamily="18" charset="0"/>
              </a:rPr>
              <a:t>	</a:t>
            </a:r>
            <a:r>
              <a:rPr lang="vi-VN" sz="2000" b="1" dirty="0" smtClean="0">
                <a:solidFill>
                  <a:schemeClr val="accent2">
                    <a:lumMod val="50000"/>
                  </a:schemeClr>
                </a:solidFill>
                <a:latin typeface="+mj-lt"/>
              </a:rPr>
              <a:t>Thứ </a:t>
            </a:r>
            <a:r>
              <a:rPr lang="en-US" sz="2000" b="1" dirty="0" err="1" smtClean="0">
                <a:solidFill>
                  <a:schemeClr val="accent2">
                    <a:lumMod val="50000"/>
                  </a:schemeClr>
                </a:solidFill>
                <a:latin typeface="Times New Roman" panose="02020603050405020304" pitchFamily="18" charset="0"/>
                <a:cs typeface="Times New Roman" panose="02020603050405020304" pitchFamily="18" charset="0"/>
              </a:rPr>
              <a:t>tư</a:t>
            </a:r>
            <a:r>
              <a:rPr lang="vi-VN" sz="2000" dirty="0" smtClean="0">
                <a:solidFill>
                  <a:schemeClr val="accent2">
                    <a:lumMod val="50000"/>
                  </a:schemeClr>
                </a:solidFill>
                <a:latin typeface="+mj-lt"/>
              </a:rPr>
              <a:t>, </a:t>
            </a:r>
            <a:r>
              <a:rPr lang="vi-VN" sz="2000" dirty="0">
                <a:solidFill>
                  <a:schemeClr val="accent2">
                    <a:lumMod val="50000"/>
                  </a:schemeClr>
                </a:solidFill>
                <a:latin typeface="+mj-lt"/>
              </a:rPr>
              <a:t>Pháp lệnh </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BĐBP</a:t>
            </a:r>
            <a:r>
              <a:rPr lang="vi-VN" sz="2000" dirty="0" smtClean="0">
                <a:solidFill>
                  <a:schemeClr val="accent2">
                    <a:lumMod val="50000"/>
                  </a:schemeClr>
                </a:solidFill>
                <a:latin typeface="+mj-lt"/>
                <a:cs typeface="Times New Roman" panose="02020603050405020304" pitchFamily="18" charset="0"/>
              </a:rPr>
              <a:t> </a:t>
            </a:r>
            <a:r>
              <a:rPr lang="vi-VN" sz="2000" dirty="0">
                <a:solidFill>
                  <a:schemeClr val="accent2">
                    <a:lumMod val="50000"/>
                  </a:schemeClr>
                </a:solidFill>
                <a:latin typeface="+mj-lt"/>
              </a:rPr>
              <a:t>ra đời cách đây hơn 20 năm trong điều kiện, bối cảnh lịch sử hoàn toàn khác với hiện nay. Pháp lệnh chỉ điều chỉnh những vấn đề liên quan đến Bộ đội Biên phòng, chưa đề cập đến các chủ thể khác trong xây dựng, quản lý, bảo vệ biên giới quốc gia, khu vực biên giới. Một số quy định liên quan đến hạn chế quyền con người, quyền công dân chưa phù hợp với Hiến pháp năm 2013</a:t>
            </a:r>
            <a:r>
              <a:rPr lang="vi-VN" sz="2000" dirty="0" smtClean="0">
                <a:solidFill>
                  <a:schemeClr val="accent2">
                    <a:lumMod val="50000"/>
                  </a:schemeClr>
                </a:solidFill>
                <a:latin typeface="+mj-lt"/>
              </a:rPr>
              <a:t>;</a:t>
            </a:r>
            <a:r>
              <a:rPr lang="en-US" sz="2000" dirty="0" smtClean="0">
                <a:solidFill>
                  <a:schemeClr val="accent2">
                    <a:lumMod val="50000"/>
                  </a:schemeClr>
                </a:solidFill>
                <a:latin typeface="+mj-lt"/>
                <a:cs typeface="Times New Roman" panose="02020603050405020304" pitchFamily="18" charset="0"/>
              </a:rPr>
              <a:t>…</a:t>
            </a:r>
            <a:r>
              <a:rPr lang="en-US" sz="2000" dirty="0" smtClean="0">
                <a:solidFill>
                  <a:schemeClr val="accent2">
                    <a:lumMod val="50000"/>
                  </a:schemeClr>
                </a:solidFill>
                <a:latin typeface="+mj-lt"/>
              </a:rPr>
              <a:t> </a:t>
            </a:r>
            <a:r>
              <a:rPr lang="vi-VN" sz="2000" dirty="0" smtClean="0">
                <a:solidFill>
                  <a:schemeClr val="accent2">
                    <a:lumMod val="50000"/>
                  </a:schemeClr>
                </a:solidFill>
                <a:latin typeface="+mj-lt"/>
              </a:rPr>
              <a:t>dẫn </a:t>
            </a:r>
            <a:r>
              <a:rPr lang="vi-VN" sz="2000" dirty="0">
                <a:solidFill>
                  <a:schemeClr val="accent2">
                    <a:lumMod val="50000"/>
                  </a:schemeClr>
                </a:solidFill>
                <a:latin typeface="+mj-lt"/>
              </a:rPr>
              <a:t>đến tình trạng khó theo dõi, thiếu thống nhất, gây khó khăn cho quá trình thực thi nhiệm vụ biên phòng </a:t>
            </a:r>
            <a:r>
              <a:rPr lang="vi-VN" sz="2000" dirty="0">
                <a:solidFill>
                  <a:schemeClr val="accent2">
                    <a:lumMod val="50000"/>
                  </a:schemeClr>
                </a:solidFill>
                <a:latin typeface="Times New Roman" panose="02020603050405020304" pitchFamily="18" charset="0"/>
                <a:cs typeface="Times New Roman" panose="02020603050405020304" pitchFamily="18" charset="0"/>
              </a:rPr>
              <a:t>của </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BĐBP</a:t>
            </a:r>
            <a:r>
              <a:rPr lang="vi-VN" sz="2000" dirty="0" smtClean="0">
                <a:solidFill>
                  <a:schemeClr val="accent2">
                    <a:lumMod val="50000"/>
                  </a:schemeClr>
                </a:solidFill>
                <a:latin typeface="+mj-lt"/>
              </a:rPr>
              <a:t>.</a:t>
            </a:r>
            <a:endParaRPr lang="en-US" sz="2000" dirty="0">
              <a:solidFill>
                <a:schemeClr val="accent2">
                  <a:lumMod val="50000"/>
                </a:schemeClr>
              </a:solidFill>
              <a:latin typeface="+mj-lt"/>
            </a:endParaRPr>
          </a:p>
        </p:txBody>
      </p:sp>
      <p:sp>
        <p:nvSpPr>
          <p:cNvPr id="6" name="TextBox 5"/>
          <p:cNvSpPr txBox="1"/>
          <p:nvPr/>
        </p:nvSpPr>
        <p:spPr>
          <a:xfrm>
            <a:off x="192230" y="2869968"/>
            <a:ext cx="8624455" cy="1938992"/>
          </a:xfrm>
          <a:prstGeom prst="rect">
            <a:avLst/>
          </a:prstGeom>
          <a:noFill/>
        </p:spPr>
        <p:txBody>
          <a:bodyPr wrap="square" rtlCol="0">
            <a:spAutoFit/>
          </a:bodyPr>
          <a:lstStyle/>
          <a:p>
            <a:pPr algn="just"/>
            <a:r>
              <a:rPr lang="en-US" sz="1800" dirty="0" smtClean="0">
                <a:latin typeface="+mj-lt"/>
              </a:rPr>
              <a:t>	</a:t>
            </a:r>
            <a:r>
              <a:rPr lang="vi-VN" sz="2000" b="1" dirty="0" smtClean="0">
                <a:solidFill>
                  <a:schemeClr val="accent2">
                    <a:lumMod val="50000"/>
                  </a:schemeClr>
                </a:solidFill>
                <a:latin typeface="+mj-lt"/>
              </a:rPr>
              <a:t>Thứ năm</a:t>
            </a:r>
            <a:r>
              <a:rPr lang="vi-VN" sz="2000" dirty="0" smtClean="0">
                <a:solidFill>
                  <a:schemeClr val="accent2">
                    <a:lumMod val="50000"/>
                  </a:schemeClr>
                </a:solidFill>
                <a:latin typeface="+mj-lt"/>
              </a:rPr>
              <a:t>, thực tiễn hơn 60 năm qua, BĐBP đã và đang áp dụng hiệu quả các hình thức, biện pháp công tác biên phòng nhưng chưa được luật hóa; tổ chức xây dựng nền biên phòng toàn dân, thế trận biên phòng toàn dân trong quản lý, bảo vệ chủ quyền lãnh thổ, biên giới quốc gia nhưng nội dung chưa được quy định cụ thể nên thiếu cơ sở pháp lý để các cơ quan, lực lượng chức năng và BĐBP trong thực thi nhiệm vụ xây dựng, quản lý, bảo vệ biên giới quốc gia, khu vực biên giới.</a:t>
            </a:r>
            <a:endParaRPr lang="en-US" sz="2000" dirty="0">
              <a:solidFill>
                <a:schemeClr val="accent2">
                  <a:lumMod val="50000"/>
                </a:schemeClr>
              </a:solidFill>
              <a:latin typeface="+mj-lt"/>
            </a:endParaRPr>
          </a:p>
        </p:txBody>
      </p:sp>
    </p:spTree>
    <p:extLst>
      <p:ext uri="{BB962C8B-B14F-4D97-AF65-F5344CB8AC3E}">
        <p14:creationId xmlns:p14="http://schemas.microsoft.com/office/powerpoint/2010/main" val="11575933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3"/>
          <p:cNvSpPr txBox="1">
            <a:spLocks noGrp="1"/>
          </p:cNvSpPr>
          <p:nvPr>
            <p:ph type="subTitle" idx="4294967295"/>
          </p:nvPr>
        </p:nvSpPr>
        <p:spPr>
          <a:xfrm>
            <a:off x="218208" y="3117273"/>
            <a:ext cx="8637322" cy="1662545"/>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Ngày</a:t>
            </a:r>
            <a:r>
              <a:rPr lang="en-US" sz="2000" b="1" dirty="0" smtClean="0">
                <a:latin typeface="Times New Roman" panose="02020603050405020304" pitchFamily="18" charset="0"/>
                <a:cs typeface="Times New Roman" panose="02020603050405020304" pitchFamily="18" charset="0"/>
              </a:rPr>
              <a:t> 11/11/2020, </a:t>
            </a:r>
            <a:r>
              <a:rPr lang="en-US" sz="2000" b="1" dirty="0" err="1" smtClean="0">
                <a:latin typeface="Times New Roman" panose="02020603050405020304" pitchFamily="18" charset="0"/>
                <a:cs typeface="Times New Roman" panose="02020603050405020304" pitchFamily="18" charset="0"/>
              </a:rPr>
              <a:t>tại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kỳ</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họp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thứ</a:t>
            </a:r>
            <a:r>
              <a:rPr lang="en-US" sz="2000" b="1" dirty="0" smtClean="0">
                <a:latin typeface="Times New Roman" panose="02020603050405020304" pitchFamily="18" charset="0"/>
                <a:cs typeface="Times New Roman" panose="02020603050405020304" pitchFamily="18" charset="0"/>
              </a:rPr>
              <a:t> 10, </a:t>
            </a:r>
            <a:r>
              <a:rPr lang="en-US" sz="2000" b="1" dirty="0" err="1" smtClean="0">
                <a:latin typeface="Times New Roman" panose="02020603050405020304" pitchFamily="18" charset="0"/>
                <a:cs typeface="Times New Roman" panose="02020603050405020304" pitchFamily="18" charset="0"/>
              </a:rPr>
              <a:t>Quốc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hội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khóa</a:t>
            </a:r>
            <a:r>
              <a:rPr lang="en-US" sz="2000" b="1" dirty="0" smtClean="0">
                <a:latin typeface="Times New Roman" panose="02020603050405020304" pitchFamily="18" charset="0"/>
                <a:cs typeface="Times New Roman" panose="02020603050405020304" pitchFamily="18" charset="0"/>
              </a:rPr>
              <a:t> XIV </a:t>
            </a:r>
            <a:r>
              <a:rPr lang="en-US" sz="2000" b="1" dirty="0" err="1" smtClean="0">
                <a:latin typeface="Times New Roman" panose="02020603050405020304" pitchFamily="18" charset="0"/>
                <a:cs typeface="Times New Roman" panose="02020603050405020304" pitchFamily="18" charset="0"/>
              </a:rPr>
              <a:t>đã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thông</a:t>
            </a:r>
            <a:r>
              <a:rPr lang="en-US" sz="2000" b="1" dirty="0" smtClean="0">
                <a:latin typeface="Times New Roman" panose="02020603050405020304" pitchFamily="18" charset="0"/>
                <a:cs typeface="Times New Roman" panose="02020603050405020304" pitchFamily="18" charset="0"/>
              </a:rPr>
              <a:t> qua </a:t>
            </a:r>
            <a:r>
              <a:rPr lang="en-US" sz="2000" b="1" dirty="0" err="1" smtClean="0">
                <a:latin typeface="Times New Roman" panose="02020603050405020304" pitchFamily="18" charset="0"/>
                <a:cs typeface="Times New Roman" panose="02020603050405020304" pitchFamily="18" charset="0"/>
              </a:rPr>
              <a:t>Luật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Biên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phòng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Việt</a:t>
            </a:r>
            <a:r>
              <a:rPr lang="en-US" sz="2000" b="1" dirty="0" smtClean="0">
                <a:latin typeface="Times New Roman" panose="02020603050405020304" pitchFamily="18" charset="0"/>
                <a:cs typeface="Times New Roman" panose="02020603050405020304" pitchFamily="18" charset="0"/>
              </a:rPr>
              <a:t> Nam </a:t>
            </a:r>
            <a:r>
              <a:rPr lang="en-US" sz="2000" b="1" dirty="0" err="1" smtClean="0">
                <a:latin typeface="Times New Roman" panose="02020603050405020304" pitchFamily="18" charset="0"/>
                <a:cs typeface="Times New Roman" panose="02020603050405020304" pitchFamily="18" charset="0"/>
              </a:rPr>
              <a:t>số</a:t>
            </a:r>
            <a:r>
              <a:rPr lang="en-US" sz="2000" b="1" dirty="0" smtClean="0">
                <a:latin typeface="Times New Roman" panose="02020603050405020304" pitchFamily="18" charset="0"/>
                <a:cs typeface="Times New Roman" panose="02020603050405020304" pitchFamily="18" charset="0"/>
              </a:rPr>
              <a:t> 66/2020/QH14, </a:t>
            </a:r>
            <a:r>
              <a:rPr lang="en-US" sz="2000" b="1" dirty="0" err="1" smtClean="0">
                <a:latin typeface="Times New Roman" panose="02020603050405020304" pitchFamily="18" charset="0"/>
                <a:cs typeface="Times New Roman" panose="02020603050405020304" pitchFamily="18" charset="0"/>
              </a:rPr>
              <a:t>có</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hiệu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lực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ngày</a:t>
            </a:r>
            <a:r>
              <a:rPr lang="en-US" sz="2000" b="1" dirty="0" smtClean="0">
                <a:latin typeface="Times New Roman" panose="02020603050405020304" pitchFamily="18" charset="0"/>
                <a:cs typeface="Times New Roman" panose="02020603050405020304" pitchFamily="18" charset="0"/>
              </a:rPr>
              <a:t> 01/01/2022, </a:t>
            </a:r>
            <a:r>
              <a:rPr lang="en-US" sz="2000" b="1" dirty="0" err="1" smtClean="0">
                <a:latin typeface="Times New Roman" panose="02020603050405020304" pitchFamily="18" charset="0"/>
                <a:cs typeface="Times New Roman" panose="02020603050405020304" pitchFamily="18" charset="0"/>
              </a:rPr>
              <a:t>thay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thế</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Pháp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lệnh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Bộ</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đội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Biên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phòng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số</a:t>
            </a:r>
            <a:r>
              <a:rPr lang="en-US" sz="2000" b="1" dirty="0" smtClean="0">
                <a:latin typeface="Times New Roman" panose="02020603050405020304" pitchFamily="18" charset="0"/>
                <a:cs typeface="Times New Roman" panose="02020603050405020304" pitchFamily="18" charset="0"/>
              </a:rPr>
              <a:t> 02/1997/PL-UBTVQH19 </a:t>
            </a:r>
            <a:r>
              <a:rPr lang="en-US" sz="2000" b="1" dirty="0" err="1" smtClean="0">
                <a:latin typeface="Times New Roman" panose="02020603050405020304" pitchFamily="18" charset="0"/>
                <a:cs typeface="Times New Roman" panose="02020603050405020304" pitchFamily="18" charset="0"/>
              </a:rPr>
              <a:t>ngày</a:t>
            </a:r>
            <a:r>
              <a:rPr lang="en-US" sz="2000" b="1" dirty="0" smtClean="0">
                <a:latin typeface="Times New Roman" panose="02020603050405020304" pitchFamily="18" charset="0"/>
                <a:cs typeface="Times New Roman" panose="02020603050405020304" pitchFamily="18" charset="0"/>
              </a:rPr>
              <a:t> 28/3/1997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Ủy</a:t>
            </a:r>
            <a:r>
              <a:rPr lang="en-US" sz="2000" b="1" dirty="0" smtClean="0">
                <a:latin typeface="Times New Roman" panose="02020603050405020304" pitchFamily="18" charset="0"/>
                <a:cs typeface="Times New Roman" panose="02020603050405020304" pitchFamily="18" charset="0"/>
              </a:rPr>
              <a:t> ban </a:t>
            </a:r>
            <a:r>
              <a:rPr lang="en-US" sz="2000" b="1" dirty="0" err="1" smtClean="0">
                <a:latin typeface="Times New Roman" panose="02020603050405020304" pitchFamily="18" charset="0"/>
                <a:cs typeface="Times New Roman" panose="02020603050405020304" pitchFamily="18" charset="0"/>
              </a:rPr>
              <a:t>Thường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vụ</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Quốc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hội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khóa</a:t>
            </a:r>
            <a:r>
              <a:rPr lang="en-US" sz="2000" b="1" dirty="0" smtClean="0">
                <a:latin typeface="Times New Roman" panose="02020603050405020304" pitchFamily="18" charset="0"/>
                <a:cs typeface="Times New Roman" panose="02020603050405020304" pitchFamily="18" charset="0"/>
              </a:rPr>
              <a:t> XIX.</a:t>
            </a:r>
            <a:endParaRPr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8" y="214920"/>
            <a:ext cx="4883728" cy="27606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936" y="214921"/>
            <a:ext cx="3836858" cy="27606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1">
                                            <p:txEl>
                                              <p:pRg st="0" end="0"/>
                                            </p:txEl>
                                          </p:spTgt>
                                        </p:tgtEl>
                                        <p:attrNameLst>
                                          <p:attrName>style.visibility</p:attrName>
                                        </p:attrNameLst>
                                      </p:cBhvr>
                                      <p:to>
                                        <p:strVal val="visible"/>
                                      </p:to>
                                    </p:set>
                                    <p:animEffect transition="in" filter="barn(inVertical)">
                                      <p:cBhvr>
                                        <p:cTn id="17" dur="500"/>
                                        <p:tgtEl>
                                          <p:spTgt spid="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187036" y="2109355"/>
            <a:ext cx="8614064" cy="834686"/>
          </a:xfrm>
          <a:prstGeom prst="rect">
            <a:avLst/>
          </a:prstGeom>
        </p:spPr>
        <p:txBody>
          <a:bodyPr spcFirstLastPara="1" wrap="square" lIns="91425" tIns="91425" rIns="91425" bIns="91425" anchor="b" anchorCtr="0">
            <a:noAutofit/>
          </a:bodyPr>
          <a:lstStyle/>
          <a:p>
            <a:pPr lvl="0"/>
            <a:r>
              <a:rPr lang="vi-VN" dirty="0">
                <a:solidFill>
                  <a:srgbClr val="ABE33F"/>
                </a:solidFill>
                <a:latin typeface="Times New Roman" panose="02020603050405020304" pitchFamily="18" charset="0"/>
                <a:cs typeface="Times New Roman" panose="02020603050405020304" pitchFamily="18" charset="0"/>
              </a:rPr>
              <a:t>II. Nội dung cơ bản và điểm mới của Luật</a:t>
            </a:r>
            <a:endParaRPr dirty="0">
              <a:solidFill>
                <a:srgbClr val="ABE33F"/>
              </a:solidFill>
              <a:latin typeface="Times New Roman" panose="02020603050405020304" pitchFamily="18" charset="0"/>
              <a:cs typeface="Times New Roman" panose="02020603050405020304" pitchFamily="18" charset="0"/>
            </a:endParaRPr>
          </a:p>
        </p:txBody>
      </p:sp>
      <p:sp>
        <p:nvSpPr>
          <p:cNvPr id="6" name="Google Shape;916;p46"/>
          <p:cNvSpPr/>
          <p:nvPr/>
        </p:nvSpPr>
        <p:spPr>
          <a:xfrm>
            <a:off x="3534153" y="1265512"/>
            <a:ext cx="997288" cy="56337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ABE33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16;p46"/>
          <p:cNvSpPr/>
          <p:nvPr/>
        </p:nvSpPr>
        <p:spPr>
          <a:xfrm>
            <a:off x="6125226" y="3855677"/>
            <a:ext cx="997288" cy="56337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ABE33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6;p46"/>
          <p:cNvSpPr/>
          <p:nvPr/>
        </p:nvSpPr>
        <p:spPr>
          <a:xfrm>
            <a:off x="832160" y="2960927"/>
            <a:ext cx="997288" cy="56337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ABE33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13;p46"/>
          <p:cNvGrpSpPr/>
          <p:nvPr/>
        </p:nvGrpSpPr>
        <p:grpSpPr>
          <a:xfrm>
            <a:off x="2996184" y="809888"/>
            <a:ext cx="1075937" cy="1047989"/>
            <a:chOff x="5926225" y="921350"/>
            <a:chExt cx="517800" cy="504350"/>
          </a:xfrm>
        </p:grpSpPr>
        <p:sp>
          <p:nvSpPr>
            <p:cNvPr id="10" name="Google Shape;914;p46"/>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w="28575" cap="flat" cmpd="sng">
              <a:solidFill>
                <a:srgbClr val="ABE33F"/>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5;p46"/>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w="28575" cap="flat" cmpd="sng">
              <a:solidFill>
                <a:srgbClr val="ABE33F"/>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76526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221631" y="997527"/>
            <a:ext cx="8683378" cy="3928181"/>
          </a:xfrm>
          <a:prstGeom prst="rect">
            <a:avLst/>
          </a:prstGeom>
        </p:spPr>
        <p:txBody>
          <a:bodyPr spcFirstLastPara="1" wrap="square" lIns="91425" tIns="91425" rIns="91425" bIns="91425" anchor="t" anchorCtr="0">
            <a:noAutofit/>
          </a:bodyPr>
          <a:lstStyle/>
          <a:p>
            <a:pPr marL="76200" lvl="0" indent="0" algn="just">
              <a:buNone/>
            </a:pP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Luật </a:t>
            </a:r>
            <a:r>
              <a:rPr lang="vi-VN" sz="1900" dirty="0">
                <a:latin typeface="Times New Roman" panose="02020603050405020304" pitchFamily="18" charset="0"/>
                <a:cs typeface="Times New Roman" panose="02020603050405020304" pitchFamily="18" charset="0"/>
              </a:rPr>
              <a:t>Biên phòng Việt Nam </a:t>
            </a:r>
            <a:r>
              <a:rPr lang="en-US" sz="1900" dirty="0" err="1" smtClean="0">
                <a:latin typeface="Times New Roman" panose="02020603050405020304" pitchFamily="18" charset="0"/>
                <a:cs typeface="Times New Roman" panose="02020603050405020304" pitchFamily="18" charset="0"/>
              </a:rPr>
              <a:t>năm</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2020 gồm </a:t>
            </a:r>
            <a:r>
              <a:rPr lang="vi-VN" sz="1900" b="1" dirty="0">
                <a:latin typeface="Times New Roman" panose="02020603050405020304" pitchFamily="18" charset="0"/>
                <a:cs typeface="Times New Roman" panose="02020603050405020304" pitchFamily="18" charset="0"/>
              </a:rPr>
              <a:t>06 </a:t>
            </a:r>
            <a:r>
              <a:rPr lang="en-US" sz="1900" b="1" dirty="0" smtClean="0">
                <a:latin typeface="Times New Roman" panose="02020603050405020304" pitchFamily="18" charset="0"/>
                <a:cs typeface="Times New Roman" panose="02020603050405020304" pitchFamily="18" charset="0"/>
              </a:rPr>
              <a:t>C</a:t>
            </a:r>
            <a:r>
              <a:rPr lang="vi-VN" sz="1900" b="1" dirty="0" smtClean="0">
                <a:latin typeface="Times New Roman" panose="02020603050405020304" pitchFamily="18" charset="0"/>
                <a:cs typeface="Times New Roman" panose="02020603050405020304" pitchFamily="18" charset="0"/>
              </a:rPr>
              <a:t>hương </a:t>
            </a:r>
            <a:r>
              <a:rPr lang="vi-VN" sz="1900" b="1" dirty="0">
                <a:latin typeface="Times New Roman" panose="02020603050405020304" pitchFamily="18" charset="0"/>
                <a:cs typeface="Times New Roman" panose="02020603050405020304" pitchFamily="18" charset="0"/>
              </a:rPr>
              <a:t>36 </a:t>
            </a:r>
            <a:r>
              <a:rPr lang="en-US" sz="1900" b="1" dirty="0" smtClean="0">
                <a:latin typeface="Times New Roman" panose="02020603050405020304" pitchFamily="18" charset="0"/>
                <a:cs typeface="Times New Roman" panose="02020603050405020304" pitchFamily="18" charset="0"/>
              </a:rPr>
              <a:t>Đ</a:t>
            </a:r>
            <a:r>
              <a:rPr lang="vi-VN" sz="1900" b="1" dirty="0" smtClean="0">
                <a:latin typeface="Times New Roman" panose="02020603050405020304" pitchFamily="18" charset="0"/>
                <a:cs typeface="Times New Roman" panose="02020603050405020304" pitchFamily="18" charset="0"/>
              </a:rPr>
              <a:t>iều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Giảm</a:t>
            </a:r>
            <a:r>
              <a:rPr lang="en-US" sz="1900" dirty="0" smtClean="0">
                <a:latin typeface="Times New Roman" panose="02020603050405020304" pitchFamily="18" charset="0"/>
                <a:cs typeface="Times New Roman" panose="02020603050405020304" pitchFamily="18" charset="0"/>
              </a:rPr>
              <a:t> 01 </a:t>
            </a:r>
            <a:r>
              <a:rPr lang="en-US" sz="1900" dirty="0" err="1">
                <a:latin typeface="Times New Roman" panose="02020603050405020304" pitchFamily="18" charset="0"/>
                <a:cs typeface="Times New Roman" panose="02020603050405020304" pitchFamily="18" charset="0"/>
              </a:rPr>
              <a:t>C</a:t>
            </a:r>
            <a:r>
              <a:rPr lang="en-US" sz="1900" dirty="0" err="1" smtClean="0">
                <a:latin typeface="Times New Roman" panose="02020603050405020304" pitchFamily="18" charset="0"/>
                <a:cs typeface="Times New Roman" panose="02020603050405020304" pitchFamily="18" charset="0"/>
              </a:rPr>
              <a:t>hương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tăng</a:t>
            </a:r>
            <a:r>
              <a:rPr lang="en-US" sz="1900" dirty="0" smtClean="0">
                <a:latin typeface="Times New Roman" panose="02020603050405020304" pitchFamily="18" charset="0"/>
                <a:cs typeface="Times New Roman" panose="02020603050405020304" pitchFamily="18" charset="0"/>
              </a:rPr>
              <a:t> 03 </a:t>
            </a:r>
            <a:r>
              <a:rPr lang="en-US" sz="1900" dirty="0" err="1" smtClean="0">
                <a:latin typeface="Times New Roman" panose="02020603050405020304" pitchFamily="18" charset="0"/>
                <a:cs typeface="Times New Roman" panose="02020603050405020304" pitchFamily="18" charset="0"/>
              </a:rPr>
              <a:t>Điều</a:t>
            </a:r>
            <a:r>
              <a:rPr lang="en-US" sz="1900" dirty="0" smtClean="0">
                <a:latin typeface="Times New Roman" panose="02020603050405020304" pitchFamily="18" charset="0"/>
                <a:cs typeface="Times New Roman" panose="02020603050405020304" pitchFamily="18" charset="0"/>
              </a:rPr>
              <a:t> so </a:t>
            </a:r>
            <a:r>
              <a:rPr lang="en-US" sz="1900" dirty="0" err="1" smtClean="0">
                <a:latin typeface="Times New Roman" panose="02020603050405020304" pitchFamily="18" charset="0"/>
                <a:cs typeface="Times New Roman" panose="02020603050405020304" pitchFamily="18" charset="0"/>
              </a:rPr>
              <a:t>với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Pháp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lệnh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Bộ</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đội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Biên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phòng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năm</a:t>
            </a:r>
            <a:r>
              <a:rPr lang="en-US" sz="1900" dirty="0" smtClean="0">
                <a:latin typeface="Times New Roman" panose="02020603050405020304" pitchFamily="18" charset="0"/>
                <a:cs typeface="Times New Roman" panose="02020603050405020304" pitchFamily="18" charset="0"/>
              </a:rPr>
              <a:t> 1997)</a:t>
            </a:r>
            <a:r>
              <a:rPr lang="vi-VN" sz="1900" dirty="0" smtClean="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cụ thể:</a:t>
            </a:r>
            <a:endParaRPr lang="en" sz="1900" dirty="0" smtClean="0">
              <a:latin typeface="Times New Roman" panose="02020603050405020304" pitchFamily="18" charset="0"/>
              <a:cs typeface="Times New Roman" panose="02020603050405020304" pitchFamily="18" charset="0"/>
            </a:endParaRPr>
          </a:p>
          <a:p>
            <a:pPr lvl="0" algn="just"/>
            <a:r>
              <a:rPr lang="vi-VN" sz="1900" dirty="0">
                <a:latin typeface="Times New Roman" panose="02020603050405020304" pitchFamily="18" charset="0"/>
                <a:cs typeface="Times New Roman" panose="02020603050405020304" pitchFamily="18" charset="0"/>
              </a:rPr>
              <a:t>Chương I. Những quy định chung, gồm 08 điều (từ Điều 1 đến Điều 8</a:t>
            </a:r>
            <a:r>
              <a:rPr lang="vi-VN" sz="1900" dirty="0" smtClean="0">
                <a:latin typeface="Times New Roman" panose="02020603050405020304" pitchFamily="18" charset="0"/>
                <a:cs typeface="Times New Roman" panose="02020603050405020304" pitchFamily="18" charset="0"/>
              </a:rPr>
              <a:t>);</a:t>
            </a:r>
            <a:endParaRPr lang="en-US" sz="1900" dirty="0" smtClean="0">
              <a:latin typeface="Times New Roman" panose="02020603050405020304" pitchFamily="18" charset="0"/>
              <a:cs typeface="Times New Roman" panose="02020603050405020304" pitchFamily="18" charset="0"/>
            </a:endParaRPr>
          </a:p>
          <a:p>
            <a:pPr lvl="0" algn="just"/>
            <a:r>
              <a:rPr lang="vi-VN" sz="1900" dirty="0">
                <a:latin typeface="Times New Roman" panose="02020603050405020304" pitchFamily="18" charset="0"/>
                <a:cs typeface="Times New Roman" panose="02020603050405020304" pitchFamily="18" charset="0"/>
              </a:rPr>
              <a:t>Chương II. Hoạt động cơ bản về biên phòng, gồm 04 điều (từ Điều 9 đến Điều 12</a:t>
            </a:r>
            <a:r>
              <a:rPr lang="vi-VN" sz="1900" dirty="0" smtClean="0">
                <a:latin typeface="Times New Roman" panose="02020603050405020304" pitchFamily="18" charset="0"/>
                <a:cs typeface="Times New Roman" panose="02020603050405020304" pitchFamily="18" charset="0"/>
              </a:rPr>
              <a:t>);</a:t>
            </a:r>
            <a:endParaRPr lang="en-US" sz="1900" dirty="0" smtClean="0">
              <a:latin typeface="Times New Roman" panose="02020603050405020304" pitchFamily="18" charset="0"/>
              <a:cs typeface="Times New Roman" panose="02020603050405020304" pitchFamily="18" charset="0"/>
            </a:endParaRPr>
          </a:p>
          <a:p>
            <a:pPr lvl="0" algn="just"/>
            <a:r>
              <a:rPr lang="vi-VN" sz="1900" dirty="0">
                <a:latin typeface="Times New Roman" panose="02020603050405020304" pitchFamily="18" charset="0"/>
                <a:cs typeface="Times New Roman" panose="02020603050405020304" pitchFamily="18" charset="0"/>
              </a:rPr>
              <a:t>Chương III. Lực lượng BĐBP, gồm 12 điều (từ Điều 13 đến Điều 24</a:t>
            </a:r>
            <a:r>
              <a:rPr lang="vi-VN" sz="1900" dirty="0" smtClean="0">
                <a:latin typeface="Times New Roman" panose="02020603050405020304" pitchFamily="18" charset="0"/>
                <a:cs typeface="Times New Roman" panose="02020603050405020304" pitchFamily="18" charset="0"/>
              </a:rPr>
              <a:t>);</a:t>
            </a:r>
            <a:endParaRPr lang="en-US" sz="1900" dirty="0" smtClean="0">
              <a:latin typeface="Times New Roman" panose="02020603050405020304" pitchFamily="18" charset="0"/>
              <a:cs typeface="Times New Roman" panose="02020603050405020304" pitchFamily="18" charset="0"/>
            </a:endParaRPr>
          </a:p>
          <a:p>
            <a:pPr lvl="0" algn="just"/>
            <a:r>
              <a:rPr lang="vi-VN" sz="1900" dirty="0">
                <a:latin typeface="Times New Roman" panose="02020603050405020304" pitchFamily="18" charset="0"/>
                <a:cs typeface="Times New Roman" panose="02020603050405020304" pitchFamily="18" charset="0"/>
              </a:rPr>
              <a:t>Chương IV. Bảo đảm biên phòng và chế độ, chính sách đối với lực lượng thực thi nhiệm vụ biên phòng, gồm 03 điều (từ Điều 25 đến Điều 27</a:t>
            </a:r>
            <a:r>
              <a:rPr lang="vi-VN" sz="1900" dirty="0" smtClean="0">
                <a:latin typeface="Times New Roman" panose="02020603050405020304" pitchFamily="18" charset="0"/>
                <a:cs typeface="Times New Roman" panose="02020603050405020304" pitchFamily="18" charset="0"/>
              </a:rPr>
              <a:t>);</a:t>
            </a:r>
            <a:endParaRPr lang="en-US" sz="1900" dirty="0" smtClean="0">
              <a:latin typeface="Times New Roman" panose="02020603050405020304" pitchFamily="18" charset="0"/>
              <a:cs typeface="Times New Roman" panose="02020603050405020304" pitchFamily="18" charset="0"/>
            </a:endParaRPr>
          </a:p>
          <a:p>
            <a:pPr lvl="0" algn="just"/>
            <a:r>
              <a:rPr lang="vi-VN" sz="1900" dirty="0">
                <a:latin typeface="Times New Roman" panose="02020603050405020304" pitchFamily="18" charset="0"/>
                <a:cs typeface="Times New Roman" panose="02020603050405020304" pitchFamily="18" charset="0"/>
              </a:rPr>
              <a:t>Chương V. Trách nhiệm của cơ quan, tổ chức về biên phòng, gồm 07 điều (từ Điều 28 đến Điều 34</a:t>
            </a:r>
            <a:r>
              <a:rPr lang="vi-VN" sz="1900" dirty="0" smtClean="0">
                <a:latin typeface="Times New Roman" panose="02020603050405020304" pitchFamily="18" charset="0"/>
                <a:cs typeface="Times New Roman" panose="02020603050405020304" pitchFamily="18" charset="0"/>
              </a:rPr>
              <a:t>);</a:t>
            </a:r>
            <a:endParaRPr lang="en-US" sz="1900" dirty="0" smtClean="0">
              <a:latin typeface="Times New Roman" panose="02020603050405020304" pitchFamily="18" charset="0"/>
              <a:cs typeface="Times New Roman" panose="02020603050405020304" pitchFamily="18" charset="0"/>
            </a:endParaRPr>
          </a:p>
          <a:p>
            <a:pPr lvl="0" algn="just"/>
            <a:r>
              <a:rPr lang="vi-VN" sz="1900" dirty="0">
                <a:latin typeface="Times New Roman" panose="02020603050405020304" pitchFamily="18" charset="0"/>
                <a:cs typeface="Times New Roman" panose="02020603050405020304" pitchFamily="18" charset="0"/>
              </a:rPr>
              <a:t>Chương VI. Điều khoản thi hành, gồm 02 điều (Điều 35 và Điều 36).</a:t>
            </a:r>
            <a:endParaRPr sz="19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91394" y="452238"/>
            <a:ext cx="1850469" cy="461665"/>
          </a:xfrm>
          <a:prstGeom prst="rect">
            <a:avLst/>
          </a:prstGeom>
          <a:noFill/>
        </p:spPr>
        <p:txBody>
          <a:bodyPr wrap="square" rtlCol="0">
            <a:spAutoFit/>
          </a:bodyPr>
          <a:lstStyle/>
          <a:p>
            <a:pPr algn="just"/>
            <a:r>
              <a:rPr lang="en-US" sz="2400" b="1" dirty="0" smtClean="0">
                <a:solidFill>
                  <a:schemeClr val="accent1">
                    <a:lumMod val="90000"/>
                    <a:lumOff val="10000"/>
                  </a:schemeClr>
                </a:solidFill>
                <a:latin typeface="Times New Roman" panose="02020603050405020304" pitchFamily="18" charset="0"/>
                <a:cs typeface="Times New Roman" panose="02020603050405020304" pitchFamily="18" charset="0"/>
              </a:rPr>
              <a:t>1. </a:t>
            </a:r>
            <a:r>
              <a:rPr lang="en-US" sz="2400" b="1" dirty="0" err="1" smtClean="0">
                <a:solidFill>
                  <a:schemeClr val="accent1">
                    <a:lumMod val="90000"/>
                    <a:lumOff val="10000"/>
                  </a:schemeClr>
                </a:solidFill>
                <a:latin typeface="Times New Roman" panose="02020603050405020304" pitchFamily="18" charset="0"/>
                <a:cs typeface="Times New Roman" panose="02020603050405020304" pitchFamily="18" charset="0"/>
              </a:rPr>
              <a:t>Về</a:t>
            </a:r>
            <a:r>
              <a:rPr lang="en-US" sz="2400" b="1" dirty="0" smtClean="0">
                <a:solidFill>
                  <a:schemeClr val="accent1">
                    <a:lumMod val="90000"/>
                    <a:lumOff val="1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90000"/>
                    <a:lumOff val="10000"/>
                  </a:schemeClr>
                </a:solidFill>
                <a:latin typeface="Times New Roman" panose="02020603050405020304" pitchFamily="18" charset="0"/>
                <a:cs typeface="Times New Roman" panose="02020603050405020304" pitchFamily="18" charset="0"/>
              </a:rPr>
              <a:t>bố</a:t>
            </a:r>
            <a:r>
              <a:rPr lang="en-US" sz="2400" b="1" dirty="0" smtClean="0">
                <a:solidFill>
                  <a:schemeClr val="accent1">
                    <a:lumMod val="90000"/>
                    <a:lumOff val="1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90000"/>
                    <a:lumOff val="10000"/>
                  </a:schemeClr>
                </a:solidFill>
                <a:latin typeface="Times New Roman" panose="02020603050405020304" pitchFamily="18" charset="0"/>
                <a:cs typeface="Times New Roman" panose="02020603050405020304" pitchFamily="18" charset="0"/>
              </a:rPr>
              <a:t>cục</a:t>
            </a:r>
            <a:endParaRPr lang="en-US" sz="2400" b="1" dirty="0">
              <a:solidFill>
                <a:schemeClr val="accent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394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8">
                                            <p:txEl>
                                              <p:pRg st="0" end="0"/>
                                            </p:txEl>
                                          </p:spTgt>
                                        </p:tgtEl>
                                        <p:attrNameLst>
                                          <p:attrName>style.visibility</p:attrName>
                                        </p:attrNameLst>
                                      </p:cBhvr>
                                      <p:to>
                                        <p:strVal val="visible"/>
                                      </p:to>
                                    </p:set>
                                    <p:animEffect transition="in" filter="fade">
                                      <p:cBhvr>
                                        <p:cTn id="14" dur="1000"/>
                                        <p:tgtEl>
                                          <p:spTgt spid="138">
                                            <p:txEl>
                                              <p:pRg st="0" end="0"/>
                                            </p:txEl>
                                          </p:spTgt>
                                        </p:tgtEl>
                                      </p:cBhvr>
                                    </p:animEffect>
                                    <p:anim calcmode="lin" valueType="num">
                                      <p:cBhvr>
                                        <p:cTn id="15" dur="1000" fill="hold"/>
                                        <p:tgtEl>
                                          <p:spTgt spid="13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8">
                                            <p:txEl>
                                              <p:pRg st="1" end="1"/>
                                            </p:txEl>
                                          </p:spTgt>
                                        </p:tgtEl>
                                        <p:attrNameLst>
                                          <p:attrName>style.visibility</p:attrName>
                                        </p:attrNameLst>
                                      </p:cBhvr>
                                      <p:to>
                                        <p:strVal val="visible"/>
                                      </p:to>
                                    </p:set>
                                    <p:animEffect transition="in" filter="fade">
                                      <p:cBhvr>
                                        <p:cTn id="21" dur="1000"/>
                                        <p:tgtEl>
                                          <p:spTgt spid="138">
                                            <p:txEl>
                                              <p:pRg st="1" end="1"/>
                                            </p:txEl>
                                          </p:spTgt>
                                        </p:tgtEl>
                                      </p:cBhvr>
                                    </p:animEffect>
                                    <p:anim calcmode="lin" valueType="num">
                                      <p:cBhvr>
                                        <p:cTn id="22" dur="10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8">
                                            <p:txEl>
                                              <p:pRg st="2" end="2"/>
                                            </p:txEl>
                                          </p:spTgt>
                                        </p:tgtEl>
                                        <p:attrNameLst>
                                          <p:attrName>style.visibility</p:attrName>
                                        </p:attrNameLst>
                                      </p:cBhvr>
                                      <p:to>
                                        <p:strVal val="visible"/>
                                      </p:to>
                                    </p:set>
                                    <p:animEffect transition="in" filter="fade">
                                      <p:cBhvr>
                                        <p:cTn id="28" dur="1000"/>
                                        <p:tgtEl>
                                          <p:spTgt spid="138">
                                            <p:txEl>
                                              <p:pRg st="2" end="2"/>
                                            </p:txEl>
                                          </p:spTgt>
                                        </p:tgtEl>
                                      </p:cBhvr>
                                    </p:animEffect>
                                    <p:anim calcmode="lin" valueType="num">
                                      <p:cBhvr>
                                        <p:cTn id="29" dur="1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8">
                                            <p:txEl>
                                              <p:pRg st="3" end="3"/>
                                            </p:txEl>
                                          </p:spTgt>
                                        </p:tgtEl>
                                        <p:attrNameLst>
                                          <p:attrName>style.visibility</p:attrName>
                                        </p:attrNameLst>
                                      </p:cBhvr>
                                      <p:to>
                                        <p:strVal val="visible"/>
                                      </p:to>
                                    </p:set>
                                    <p:animEffect transition="in" filter="fade">
                                      <p:cBhvr>
                                        <p:cTn id="35" dur="1000"/>
                                        <p:tgtEl>
                                          <p:spTgt spid="138">
                                            <p:txEl>
                                              <p:pRg st="3" end="3"/>
                                            </p:txEl>
                                          </p:spTgt>
                                        </p:tgtEl>
                                      </p:cBhvr>
                                    </p:animEffect>
                                    <p:anim calcmode="lin" valueType="num">
                                      <p:cBhvr>
                                        <p:cTn id="36" dur="1000" fill="hold"/>
                                        <p:tgtEl>
                                          <p:spTgt spid="13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8">
                                            <p:txEl>
                                              <p:pRg st="4" end="4"/>
                                            </p:txEl>
                                          </p:spTgt>
                                        </p:tgtEl>
                                        <p:attrNameLst>
                                          <p:attrName>style.visibility</p:attrName>
                                        </p:attrNameLst>
                                      </p:cBhvr>
                                      <p:to>
                                        <p:strVal val="visible"/>
                                      </p:to>
                                    </p:set>
                                    <p:animEffect transition="in" filter="fade">
                                      <p:cBhvr>
                                        <p:cTn id="42" dur="1000"/>
                                        <p:tgtEl>
                                          <p:spTgt spid="138">
                                            <p:txEl>
                                              <p:pRg st="4" end="4"/>
                                            </p:txEl>
                                          </p:spTgt>
                                        </p:tgtEl>
                                      </p:cBhvr>
                                    </p:animEffect>
                                    <p:anim calcmode="lin" valueType="num">
                                      <p:cBhvr>
                                        <p:cTn id="43" dur="1000" fill="hold"/>
                                        <p:tgtEl>
                                          <p:spTgt spid="13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8">
                                            <p:txEl>
                                              <p:pRg st="5" end="5"/>
                                            </p:txEl>
                                          </p:spTgt>
                                        </p:tgtEl>
                                        <p:attrNameLst>
                                          <p:attrName>style.visibility</p:attrName>
                                        </p:attrNameLst>
                                      </p:cBhvr>
                                      <p:to>
                                        <p:strVal val="visible"/>
                                      </p:to>
                                    </p:set>
                                    <p:animEffect transition="in" filter="fade">
                                      <p:cBhvr>
                                        <p:cTn id="49" dur="1000"/>
                                        <p:tgtEl>
                                          <p:spTgt spid="138">
                                            <p:txEl>
                                              <p:pRg st="5" end="5"/>
                                            </p:txEl>
                                          </p:spTgt>
                                        </p:tgtEl>
                                      </p:cBhvr>
                                    </p:animEffect>
                                    <p:anim calcmode="lin" valueType="num">
                                      <p:cBhvr>
                                        <p:cTn id="50" dur="1000" fill="hold"/>
                                        <p:tgtEl>
                                          <p:spTgt spid="13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8">
                                            <p:txEl>
                                              <p:pRg st="6" end="6"/>
                                            </p:txEl>
                                          </p:spTgt>
                                        </p:tgtEl>
                                        <p:attrNameLst>
                                          <p:attrName>style.visibility</p:attrName>
                                        </p:attrNameLst>
                                      </p:cBhvr>
                                      <p:to>
                                        <p:strVal val="visible"/>
                                      </p:to>
                                    </p:set>
                                    <p:animEffect transition="in" filter="fade">
                                      <p:cBhvr>
                                        <p:cTn id="56" dur="1000"/>
                                        <p:tgtEl>
                                          <p:spTgt spid="138">
                                            <p:txEl>
                                              <p:pRg st="6" end="6"/>
                                            </p:txEl>
                                          </p:spTgt>
                                        </p:tgtEl>
                                      </p:cBhvr>
                                    </p:animEffect>
                                    <p:anim calcmode="lin" valueType="num">
                                      <p:cBhvr>
                                        <p:cTn id="57" dur="1000" fill="hold"/>
                                        <p:tgtEl>
                                          <p:spTgt spid="13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3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3345874" y="121237"/>
            <a:ext cx="2924416" cy="547173"/>
          </a:xfrm>
          <a:prstGeom prst="rect">
            <a:avLst/>
          </a:prstGeom>
        </p:spPr>
        <p:txBody>
          <a:bodyPr spcFirstLastPara="1" wrap="square" lIns="91425" tIns="91425" rIns="91425" bIns="91425" anchor="t" anchorCtr="0">
            <a:noAutofit/>
          </a:bodyPr>
          <a:lstStyle/>
          <a:p>
            <a:pPr lvl="0" algn="just"/>
            <a:r>
              <a:rPr lang="vi-VN" sz="2600" dirty="0">
                <a:solidFill>
                  <a:schemeClr val="accent4">
                    <a:lumMod val="50000"/>
                  </a:schemeClr>
                </a:solidFill>
                <a:latin typeface="+mj-lt"/>
              </a:rPr>
              <a:t>2. Nội dung cơ bản </a:t>
            </a:r>
            <a:endParaRPr sz="2600" dirty="0">
              <a:solidFill>
                <a:schemeClr val="accent4">
                  <a:lumMod val="50000"/>
                </a:schemeClr>
              </a:solidFill>
              <a:latin typeface="+mj-lt"/>
            </a:endParaRPr>
          </a:p>
        </p:txBody>
      </p:sp>
      <p:sp>
        <p:nvSpPr>
          <p:cNvPr id="183" name="Google Shape;183;p20"/>
          <p:cNvSpPr txBox="1">
            <a:spLocks noGrp="1"/>
          </p:cNvSpPr>
          <p:nvPr>
            <p:ph type="body" idx="1"/>
          </p:nvPr>
        </p:nvSpPr>
        <p:spPr>
          <a:xfrm>
            <a:off x="197279" y="1400821"/>
            <a:ext cx="5008566" cy="3213949"/>
          </a:xfrm>
          <a:prstGeom prst="rect">
            <a:avLst/>
          </a:prstGeom>
        </p:spPr>
        <p:txBody>
          <a:bodyPr spcFirstLastPara="1" wrap="square" lIns="91425" tIns="91425" rIns="91425" bIns="91425" anchor="t" anchorCtr="0">
            <a:noAutofit/>
          </a:bodyPr>
          <a:lstStyle/>
          <a:p>
            <a:pPr marL="0" lvl="0" indent="0" algn="ctr">
              <a:buNone/>
            </a:pPr>
            <a:r>
              <a:rPr lang="en-US" b="1" dirty="0" err="1" smtClean="0">
                <a:latin typeface="Times New Roman" panose="02020603050405020304" pitchFamily="18" charset="0"/>
                <a:cs typeface="Times New Roman" panose="02020603050405020304" pitchFamily="18" charset="0"/>
              </a:rPr>
              <a:t>Phạm</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vi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chỉnh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1</a:t>
            </a:r>
            <a:r>
              <a:rPr lang="en-US" b="1" dirty="0" smtClean="0">
                <a:latin typeface="Times New Roman" panose="02020603050405020304" pitchFamily="18" charset="0"/>
                <a:cs typeface="Times New Roman" panose="02020603050405020304" pitchFamily="18" charset="0"/>
              </a:rPr>
              <a:t>)</a:t>
            </a:r>
          </a:p>
          <a:p>
            <a:pPr marL="0" lvl="0" indent="0" algn="just">
              <a:buNone/>
            </a:pPr>
            <a:r>
              <a:rPr lang="en-US" i="1"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Luật </a:t>
            </a:r>
            <a:r>
              <a:rPr lang="vi-VN" i="1" dirty="0">
                <a:latin typeface="Times New Roman" panose="02020603050405020304" pitchFamily="18" charset="0"/>
                <a:cs typeface="Times New Roman" panose="02020603050405020304" pitchFamily="18" charset="0"/>
              </a:rPr>
              <a:t>này quy định chính sách, nguyên tắc, nhiệm vụ, hoạt động, lực lượng, bảo đảm và trách nhiệm của cơ quan, tổ chức, cá nhân về biên phòng</a:t>
            </a:r>
            <a:r>
              <a:rPr lang="vi-VN"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a:t>
            </a:r>
          </a:p>
          <a:p>
            <a:pPr marL="0" lvl="0" indent="0" algn="just">
              <a:buNone/>
            </a:pPr>
            <a:r>
              <a:rPr lang="en-US" dirty="0" smtClean="0">
                <a:latin typeface="Times New Roman" panose="02020603050405020304" pitchFamily="18" charset="0"/>
                <a:cs typeface="Times New Roman" panose="02020603050405020304" pitchFamily="18" charset="0"/>
              </a:rPr>
              <a:t>=&gt; </a:t>
            </a:r>
            <a:r>
              <a:rPr lang="en-US" dirty="0" err="1" smtClean="0">
                <a:latin typeface="Times New Roman" panose="02020603050405020304" pitchFamily="18" charset="0"/>
                <a:cs typeface="Times New Roman" panose="02020603050405020304" pitchFamily="18" charset="0"/>
              </a:rPr>
              <a:t>Mang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so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97279" y="603728"/>
            <a:ext cx="5008566" cy="430887"/>
          </a:xfrm>
          <a:prstGeom prst="rect">
            <a:avLst/>
          </a:prstGeom>
          <a:noFill/>
        </p:spPr>
        <p:txBody>
          <a:bodyPr wrap="square" rtlCol="0">
            <a:spAutoFit/>
          </a:bodyPr>
          <a:lstStyle/>
          <a:p>
            <a:r>
              <a:rPr lang="en-US" sz="2200" b="1" dirty="0" smtClean="0">
                <a:solidFill>
                  <a:schemeClr val="bg1"/>
                </a:solidFill>
                <a:latin typeface="Times New Roman" panose="02020603050405020304" pitchFamily="18" charset="0"/>
                <a:cs typeface="Times New Roman" panose="02020603050405020304" pitchFamily="18" charset="0"/>
              </a:rPr>
              <a:t>2.1. </a:t>
            </a:r>
            <a:r>
              <a:rPr lang="en-US" sz="2200" b="1" dirty="0" err="1" smtClean="0">
                <a:solidFill>
                  <a:schemeClr val="bg1"/>
                </a:solidFill>
                <a:latin typeface="Times New Roman" panose="02020603050405020304" pitchFamily="18" charset="0"/>
                <a:cs typeface="Times New Roman" panose="02020603050405020304" pitchFamily="18" charset="0"/>
              </a:rPr>
              <a:t>Những</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quy</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định</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chung</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Chương</a:t>
            </a:r>
            <a:r>
              <a:rPr lang="en-US" sz="2200" b="1" dirty="0" smtClean="0">
                <a:solidFill>
                  <a:schemeClr val="bg1"/>
                </a:solidFill>
                <a:latin typeface="Times New Roman" panose="02020603050405020304" pitchFamily="18" charset="0"/>
                <a:cs typeface="Times New Roman" panose="02020603050405020304" pitchFamily="18" charset="0"/>
              </a:rPr>
              <a:t> I)</a:t>
            </a:r>
            <a:endParaRPr lang="en-US" sz="2200" b="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38" y="1286540"/>
            <a:ext cx="3327990" cy="3328230"/>
          </a:xfrm>
          <a:prstGeom prst="rect">
            <a:avLst/>
          </a:prstGeom>
        </p:spPr>
      </p:pic>
    </p:spTree>
    <p:extLst>
      <p:ext uri="{BB962C8B-B14F-4D97-AF65-F5344CB8AC3E}">
        <p14:creationId xmlns:p14="http://schemas.microsoft.com/office/powerpoint/2010/main" val="1444626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3">
                                            <p:txEl>
                                              <p:pRg st="0" end="0"/>
                                            </p:txEl>
                                          </p:spTgt>
                                        </p:tgtEl>
                                        <p:attrNameLst>
                                          <p:attrName>style.visibility</p:attrName>
                                        </p:attrNameLst>
                                      </p:cBhvr>
                                      <p:to>
                                        <p:strVal val="visible"/>
                                      </p:to>
                                    </p:set>
                                    <p:animEffect transition="in" filter="fade">
                                      <p:cBhvr>
                                        <p:cTn id="17" dur="500"/>
                                        <p:tgtEl>
                                          <p:spTgt spid="1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3">
                                            <p:txEl>
                                              <p:pRg st="1" end="1"/>
                                            </p:txEl>
                                          </p:spTgt>
                                        </p:tgtEl>
                                        <p:attrNameLst>
                                          <p:attrName>style.visibility</p:attrName>
                                        </p:attrNameLst>
                                      </p:cBhvr>
                                      <p:to>
                                        <p:strVal val="visible"/>
                                      </p:to>
                                    </p:set>
                                    <p:animEffect transition="in" filter="fade">
                                      <p:cBhvr>
                                        <p:cTn id="22" dur="500"/>
                                        <p:tgtEl>
                                          <p:spTgt spid="18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3">
                                            <p:txEl>
                                              <p:pRg st="2" end="2"/>
                                            </p:txEl>
                                          </p:spTgt>
                                        </p:tgtEl>
                                        <p:attrNameLst>
                                          <p:attrName>style.visibility</p:attrName>
                                        </p:attrNameLst>
                                      </p:cBhvr>
                                      <p:to>
                                        <p:strVal val="visible"/>
                                      </p:to>
                                    </p:set>
                                    <p:animEffect transition="in" filter="fade">
                                      <p:cBhvr>
                                        <p:cTn id="27" dur="500"/>
                                        <p:tgtEl>
                                          <p:spTgt spid="1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build="p"/>
      <p:bldP spid="2" grpId="0"/>
    </p:bldLst>
  </p:timing>
</p:sld>
</file>

<file path=ppt/theme/theme1.xml><?xml version="1.0" encoding="utf-8"?>
<a:theme xmlns:a="http://schemas.openxmlformats.org/drawingml/2006/main" name="Escalus template">
  <a:themeElements>
    <a:clrScheme name="Custom 347">
      <a:dk1>
        <a:srgbClr val="004C52"/>
      </a:dk1>
      <a:lt1>
        <a:srgbClr val="FFFFFF"/>
      </a:lt1>
      <a:dk2>
        <a:srgbClr val="788788"/>
      </a:dk2>
      <a:lt2>
        <a:srgbClr val="E6EEED"/>
      </a:lt2>
      <a:accent1>
        <a:srgbClr val="004C52"/>
      </a:accent1>
      <a:accent2>
        <a:srgbClr val="00AE9D"/>
      </a:accent2>
      <a:accent3>
        <a:srgbClr val="4BD3B0"/>
      </a:accent3>
      <a:accent4>
        <a:srgbClr val="68DD6B"/>
      </a:accent4>
      <a:accent5>
        <a:srgbClr val="ABE33F"/>
      </a:accent5>
      <a:accent6>
        <a:srgbClr val="DBEEA6"/>
      </a:accent6>
      <a:hlink>
        <a:srgbClr val="004C5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3828</Words>
  <Application>Microsoft Office PowerPoint</Application>
  <PresentationFormat>On-screen Show (16:9)</PresentationFormat>
  <Paragraphs>173</Paragraphs>
  <Slides>46</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Karla</vt:lpstr>
      <vt:lpstr>Raleway</vt:lpstr>
      <vt:lpstr>Times New Roman</vt:lpstr>
      <vt:lpstr>Wingdings</vt:lpstr>
      <vt:lpstr>Escalus template</vt:lpstr>
      <vt:lpstr>NỘI DUNG CƠ BẢN CỦA  LUẬT BIÊN PHÒNG VIỆT NAM NĂM 2020 (Có hiệu lực từ ngày 01/01/2022) </vt:lpstr>
      <vt:lpstr>I. SỰ CẦN THIẾT BAN HÀNH LUẬT</vt:lpstr>
      <vt:lpstr>PowerPoint Presentation</vt:lpstr>
      <vt:lpstr>PowerPoint Presentation</vt:lpstr>
      <vt:lpstr>PowerPoint Presentation</vt:lpstr>
      <vt:lpstr>PowerPoint Presentation</vt:lpstr>
      <vt:lpstr>II. Nội dung cơ bản và điểm mới của Luật</vt:lpstr>
      <vt:lpstr>PowerPoint Presentation</vt:lpstr>
      <vt:lpstr>2. Nội dung cơ bản </vt:lpstr>
      <vt:lpstr>Giải thích từ ngữ (Điều 2)</vt:lpstr>
      <vt:lpstr>Chính sách của Nhà nước về biên phòng (Điều 3) (7 chính sách) </vt:lpstr>
      <vt:lpstr>Chính sách của Nhà nước về biên phòng (Điều 3) (7 chính sách) </vt:lpstr>
      <vt:lpstr>Nguyên tắc thực thi nhiệm vụ biên phòng (Điều 4)</vt:lpstr>
      <vt:lpstr>PowerPoint Presentation</vt:lpstr>
      <vt:lpstr>Lực lượng thực thi nhiệm vụ biên phòng (Điều 6)</vt:lpstr>
      <vt:lpstr>Trách nhiệm và chế độ, chính sách của cơ quan, tổ chức, công dân tham gia, phối hợp, cộng tác, giúp đỡ lực lượng thực thi nhiệm vụ biên phòng (Điều 7)</vt:lpstr>
      <vt:lpstr>Các hành vi bị nghiêm cấm về biên phòng (Điều 8)</vt:lpstr>
      <vt:lpstr>Các hành vi bị nghiêm cấm về biên phòng (Điều 8)</vt:lpstr>
      <vt:lpstr>PowerPoint Presentation</vt:lpstr>
      <vt:lpstr>PowerPoint Presentation</vt:lpstr>
      <vt:lpstr>04 nội dung cơ bản xây dựng thế trận biên phòng toàn dân</vt:lpstr>
      <vt:lpstr>Phối hợp thực thi nhiệm vụ biên phòng (Điều 10)</vt:lpstr>
      <vt:lpstr>Hạn chế hoặc tạm dừng hoạt động ở vành đai biên giới, khu vực biên giới, qua lại biên giới tại cửa khẩu, lối mở biên giới đất liền (Điều 11)</vt:lpstr>
      <vt:lpstr>PowerPoint Presentation</vt:lpstr>
      <vt:lpstr>PowerPoint Presentation</vt:lpstr>
      <vt:lpstr>PowerPoint Presentation</vt:lpstr>
      <vt:lpstr>2.3 Lực lượng Bộ đội Biên phòng (Chương III) (gồm 12 điều)</vt:lpstr>
      <vt:lpstr>PowerPoint Presentation</vt:lpstr>
      <vt:lpstr>Nhiệm vụ của Bộ đội Biên phòng (Điều 14)</vt:lpstr>
      <vt:lpstr>Một số điểm mới của Điều này như sau:</vt:lpstr>
      <vt:lpstr>Quyền hạn của Bộ đội Biên phòng (Điều 15)</vt:lpstr>
      <vt:lpstr>Phạm vi hoạt động của Bộ đội Biên phòng (Điều 16)</vt:lpstr>
      <vt:lpstr>Hình thức quản lý, bảo vệ biên giới quốc gia(Điều 19)</vt:lpstr>
      <vt:lpstr>PowerPoint Presentation</vt:lpstr>
      <vt:lpstr>2.4. Bảo đảm biên phòng và chế độ, chính sách đối với lực lượng thực thi nhiệm vụ biên phòng (Chương IV)</vt:lpstr>
      <vt:lpstr>2.5. Trách nhiệm của cơ quan, tổ chức về biên phòng (Chương V)</vt:lpstr>
      <vt:lpstr>Trách nhiệm của Bộ Quốc phòng (Điều 29)</vt:lpstr>
      <vt:lpstr>Trách nhiệm của Bộ Ngoại giao (Điều 30)</vt:lpstr>
      <vt:lpstr>Trách nhiệm của Bộ Công an (Điều 31)</vt:lpstr>
      <vt:lpstr>Trách nhiệm của Bộ Công an (Điều 31)</vt:lpstr>
      <vt:lpstr>Trách nhiệm của Hội đồng nhân dân, Ủy ban nhân dân các cấp (Điều 33)</vt:lpstr>
      <vt:lpstr>Điều khoản thi hành (Chương VI)</vt:lpstr>
      <vt:lpstr>III. TRIỂN KHAI THI HÀNH LUẬT BIÊN PHÒNG VIỆT NAM</vt:lpstr>
      <vt:lpstr>Bộ Quốc phòng xác định các nội dung cần triển khai  thực hiện như sau:</vt:lpstr>
      <vt:lpstr>2. Tuyên truyền, phổ biến Luật Biên phòng Việt Nam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Administrator</dc:creator>
  <cp:lastModifiedBy>AutoBVT</cp:lastModifiedBy>
  <cp:revision>68</cp:revision>
  <dcterms:modified xsi:type="dcterms:W3CDTF">2022-03-29T08:47:50Z</dcterms:modified>
</cp:coreProperties>
</file>